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10"/>
  </p:notesMasterIdLst>
  <p:sldIdLst>
    <p:sldId id="256" r:id="rId2"/>
    <p:sldId id="257" r:id="rId3"/>
    <p:sldId id="272" r:id="rId4"/>
    <p:sldId id="265" r:id="rId5"/>
    <p:sldId id="266" r:id="rId6"/>
    <p:sldId id="259"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022DD1-6D34-4535-8A2C-5158188CFDC5}">
          <p14:sldIdLst>
            <p14:sldId id="256"/>
            <p14:sldId id="257"/>
            <p14:sldId id="272"/>
            <p14:sldId id="265"/>
            <p14:sldId id="266"/>
          </p14:sldIdLst>
        </p14:section>
        <p14:section name="Untitled Section" id="{44E5FCED-6514-468A-B049-4659E068BBEA}">
          <p14:sldIdLst>
            <p14:sldId id="259"/>
            <p14:sldId id="261"/>
            <p14:sldId id="26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80" autoAdjust="0"/>
  </p:normalViewPr>
  <p:slideViewPr>
    <p:cSldViewPr snapToGrid="0" snapToObjects="1">
      <p:cViewPr>
        <p:scale>
          <a:sx n="75" d="100"/>
          <a:sy n="75" d="100"/>
        </p:scale>
        <p:origin x="-51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1EDAB4-578B-423B-9948-F1DFFE026729}" type="datetimeFigureOut">
              <a:rPr lang="en-IN" smtClean="0"/>
              <a:t>18-Sep-26</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ACAE7-46F2-4366-9D71-18FC335A2D8A}" type="slidenum">
              <a:rPr lang="en-IN" smtClean="0"/>
              <a:t>‹#›</a:t>
            </a:fld>
            <a:endParaRPr lang="en-IN"/>
          </a:p>
        </p:txBody>
      </p:sp>
    </p:spTree>
    <p:extLst>
      <p:ext uri="{BB962C8B-B14F-4D97-AF65-F5344CB8AC3E}">
        <p14:creationId xmlns:p14="http://schemas.microsoft.com/office/powerpoint/2010/main" val="282948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C5ACAE7-46F2-4366-9D71-18FC335A2D8A}" type="slidenum">
              <a:rPr lang="en-IN" smtClean="0"/>
              <a:t>4</a:t>
            </a:fld>
            <a:endParaRPr lang="en-IN"/>
          </a:p>
        </p:txBody>
      </p:sp>
    </p:spTree>
    <p:extLst>
      <p:ext uri="{BB962C8B-B14F-4D97-AF65-F5344CB8AC3E}">
        <p14:creationId xmlns:p14="http://schemas.microsoft.com/office/powerpoint/2010/main" val="1426933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BCAD085-E8A6-8845-BD4E-CB4CCA059FC4}" type="datetimeFigureOut">
              <a:rPr lang="en-US" smtClean="0"/>
              <a:t>9/18/2026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1FF6DA9-008F-8B48-92A6-B652298478BF}"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8"/>
            <a:ext cx="1016000" cy="365125"/>
          </a:xfrm>
        </p:spPr>
        <p:txBody>
          <a:bodyPr/>
          <a:lstStyle/>
          <a:p>
            <a:fld id="{C1FF6DA9-008F-8B48-92A6-B652298478B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3"/>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3"/>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3"/>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9" y="2362203"/>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BCAD085-E8A6-8845-BD4E-CB4CCA059FC4}"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BCAD085-E8A6-8845-BD4E-CB4CCA059FC4}"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2" y="1524003"/>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3"/>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8"/>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CAD085-E8A6-8845-BD4E-CB4CCA059FC4}" type="datetimeFigureOut">
              <a:rPr lang="en-US" smtClean="0"/>
              <a:t>9/18/2026</a:t>
            </a:fld>
            <a:endParaRPr lang="en-US"/>
          </a:p>
        </p:txBody>
      </p:sp>
      <p:sp>
        <p:nvSpPr>
          <p:cNvPr id="3" name="Footer Placeholder 2"/>
          <p:cNvSpPr>
            <a:spLocks noGrp="1"/>
          </p:cNvSpPr>
          <p:nvPr>
            <p:ph type="ftr" sz="quarter" idx="3"/>
          </p:nvPr>
        </p:nvSpPr>
        <p:spPr>
          <a:xfrm>
            <a:off x="4165600" y="6416678"/>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8"/>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1FF6DA9-008F-8B48-92A6-B652298478B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256043"/>
            <a:ext cx="10881360" cy="276999"/>
          </a:xfrm>
          <a:prstGeom prst="rect">
            <a:avLst/>
          </a:prstGeom>
          <a:noFill/>
        </p:spPr>
        <p:txBody>
          <a:bodyPr wrap="square">
            <a:spAutoFit/>
          </a:bodyPr>
          <a:lstStyle/>
          <a:p>
            <a:pPr algn="r"/>
            <a:r>
              <a:rPr sz="1200" b="1" i="0" dirty="0">
                <a:solidFill>
                  <a:schemeClr val="accent1">
                    <a:lumMod val="60000"/>
                    <a:lumOff val="40000"/>
                  </a:schemeClr>
                </a:solidFill>
              </a:rPr>
              <a:t>PRIVATE &amp; CONFIDENTIAL</a:t>
            </a:r>
          </a:p>
        </p:txBody>
      </p:sp>
      <p:sp>
        <p:nvSpPr>
          <p:cNvPr id="3" name="TextBox 2"/>
          <p:cNvSpPr txBox="1"/>
          <p:nvPr/>
        </p:nvSpPr>
        <p:spPr>
          <a:xfrm>
            <a:off x="640080" y="808755"/>
            <a:ext cx="10698480" cy="1815882"/>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ctr"/>
            <a:r>
              <a:rPr sz="3800" b="1" i="0" dirty="0" smtClean="0">
                <a:solidFill>
                  <a:schemeClr val="accent1"/>
                </a:solidFill>
              </a:rPr>
              <a:t>A Golden</a:t>
            </a:r>
            <a:r>
              <a:rPr lang="en-GB" sz="3800" b="1" i="0" dirty="0" smtClean="0">
                <a:solidFill>
                  <a:schemeClr val="accent1"/>
                </a:solidFill>
              </a:rPr>
              <a:t> Investment</a:t>
            </a:r>
            <a:r>
              <a:rPr sz="3800" b="1" i="0" dirty="0" smtClean="0">
                <a:solidFill>
                  <a:schemeClr val="accent1"/>
                </a:solidFill>
              </a:rPr>
              <a:t> Opportunity</a:t>
            </a:r>
            <a:endParaRPr lang="en-GB" sz="3800" b="1" i="0" dirty="0" smtClean="0">
              <a:solidFill>
                <a:schemeClr val="accent1"/>
              </a:solidFill>
            </a:endParaRPr>
          </a:p>
          <a:p>
            <a:pPr algn="ctr"/>
            <a:r>
              <a:rPr lang="en-GB" sz="2200" b="1" dirty="0" smtClean="0">
                <a:solidFill>
                  <a:schemeClr val="accent1"/>
                </a:solidFill>
              </a:rPr>
              <a:t>(Under </a:t>
            </a:r>
            <a:r>
              <a:rPr lang="en-GB" sz="2200" b="1" dirty="0">
                <a:solidFill>
                  <a:schemeClr val="accent1"/>
                </a:solidFill>
              </a:rPr>
              <a:t>the framework of IBC, </a:t>
            </a:r>
            <a:r>
              <a:rPr lang="en-GB" sz="2200" b="1" dirty="0" smtClean="0">
                <a:solidFill>
                  <a:schemeClr val="accent1"/>
                </a:solidFill>
              </a:rPr>
              <a:t>2016</a:t>
            </a:r>
            <a:r>
              <a:rPr lang="en-GB" sz="2200" b="1" i="0" dirty="0" smtClean="0">
                <a:solidFill>
                  <a:schemeClr val="accent1"/>
                </a:solidFill>
              </a:rPr>
              <a:t>)</a:t>
            </a:r>
          </a:p>
          <a:p>
            <a:pPr algn="ctr"/>
            <a:endParaRPr lang="en-GB" sz="1400" b="1" dirty="0" smtClean="0">
              <a:solidFill>
                <a:schemeClr val="accent1"/>
              </a:solidFill>
            </a:endParaRPr>
          </a:p>
          <a:p>
            <a:pPr algn="ctr"/>
            <a:r>
              <a:rPr lang="en-GB" sz="1600" b="1" dirty="0" smtClean="0">
                <a:solidFill>
                  <a:schemeClr val="accent1"/>
                </a:solidFill>
              </a:rPr>
              <a:t>CIRP </a:t>
            </a:r>
            <a:r>
              <a:rPr lang="en-GB" sz="1600" b="1" dirty="0">
                <a:solidFill>
                  <a:schemeClr val="accent1"/>
                </a:solidFill>
              </a:rPr>
              <a:t>commenced pursuant to order of the </a:t>
            </a:r>
            <a:r>
              <a:rPr lang="en-GB" sz="1600" b="1" dirty="0" err="1">
                <a:solidFill>
                  <a:schemeClr val="accent1"/>
                </a:solidFill>
              </a:rPr>
              <a:t>Hon’ble</a:t>
            </a:r>
            <a:r>
              <a:rPr lang="en-GB" sz="1600" b="1" dirty="0">
                <a:solidFill>
                  <a:schemeClr val="accent1"/>
                </a:solidFill>
              </a:rPr>
              <a:t> NCLT, Allahabad Bench dated 14th July, 2026.</a:t>
            </a:r>
          </a:p>
          <a:p>
            <a:pPr algn="ctr"/>
            <a:endParaRPr sz="2200" b="1" i="0" dirty="0">
              <a:solidFill>
                <a:schemeClr val="accent1"/>
              </a:solidFill>
            </a:endParaRPr>
          </a:p>
        </p:txBody>
      </p:sp>
      <p:sp>
        <p:nvSpPr>
          <p:cNvPr id="5" name="TextBox 4"/>
          <p:cNvSpPr txBox="1"/>
          <p:nvPr/>
        </p:nvSpPr>
        <p:spPr>
          <a:xfrm>
            <a:off x="637609" y="2539314"/>
            <a:ext cx="10698480" cy="723275"/>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ctr"/>
            <a:r>
              <a:rPr sz="2500" b="1" i="0" dirty="0" smtClean="0">
                <a:solidFill>
                  <a:schemeClr val="accent1"/>
                </a:solidFill>
              </a:rPr>
              <a:t>SVP INDUSTRIES LIMITED</a:t>
            </a:r>
            <a:endParaRPr lang="en-GB" sz="2500" b="1" i="0" dirty="0" smtClean="0">
              <a:solidFill>
                <a:schemeClr val="accent1"/>
              </a:solidFill>
            </a:endParaRPr>
          </a:p>
          <a:p>
            <a:pPr algn="ctr"/>
            <a:r>
              <a:rPr lang="en-IN" sz="1600" b="1" dirty="0" smtClean="0">
                <a:solidFill>
                  <a:schemeClr val="accent1"/>
                </a:solidFill>
              </a:rPr>
              <a:t>(Distillery </a:t>
            </a:r>
            <a:r>
              <a:rPr lang="en-IN" sz="1600" b="1" dirty="0">
                <a:solidFill>
                  <a:schemeClr val="accent1"/>
                </a:solidFill>
              </a:rPr>
              <a:t>&amp; Ethanol </a:t>
            </a:r>
            <a:r>
              <a:rPr lang="en-IN" sz="1600" b="1" dirty="0" smtClean="0">
                <a:solidFill>
                  <a:schemeClr val="accent1"/>
                </a:solidFill>
              </a:rPr>
              <a:t>Unit)</a:t>
            </a:r>
            <a:endParaRPr sz="1600" b="1" i="0" dirty="0">
              <a:solidFill>
                <a:schemeClr val="accent1"/>
              </a:solidFill>
            </a:endParaRPr>
          </a:p>
        </p:txBody>
      </p:sp>
      <p:sp>
        <p:nvSpPr>
          <p:cNvPr id="8" name="TextBox 7"/>
          <p:cNvSpPr txBox="1"/>
          <p:nvPr/>
        </p:nvSpPr>
        <p:spPr>
          <a:xfrm>
            <a:off x="7132319" y="5184900"/>
            <a:ext cx="4680739" cy="1169551"/>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l"/>
            <a:r>
              <a:rPr sz="1400" b="1" i="0" dirty="0" err="1" smtClean="0">
                <a:solidFill>
                  <a:schemeClr val="accent1"/>
                </a:solidFill>
              </a:rPr>
              <a:t>Bhoopesh</a:t>
            </a:r>
            <a:r>
              <a:rPr sz="1400" b="1" i="0" dirty="0" smtClean="0">
                <a:solidFill>
                  <a:schemeClr val="accent1"/>
                </a:solidFill>
              </a:rPr>
              <a:t> </a:t>
            </a:r>
            <a:r>
              <a:rPr sz="1400" b="1" i="0" dirty="0">
                <a:solidFill>
                  <a:schemeClr val="accent1"/>
                </a:solidFill>
              </a:rPr>
              <a:t>Gupta
Resolution Professional
</a:t>
            </a:r>
            <a:r>
              <a:rPr sz="1400" b="1" i="0" dirty="0" err="1">
                <a:solidFill>
                  <a:schemeClr val="accent1"/>
                </a:solidFill>
              </a:rPr>
              <a:t>Regn</a:t>
            </a:r>
            <a:r>
              <a:rPr sz="1400" b="1" i="0" dirty="0">
                <a:solidFill>
                  <a:schemeClr val="accent1"/>
                </a:solidFill>
              </a:rPr>
              <a:t>. No. </a:t>
            </a:r>
            <a:r>
              <a:rPr sz="1400" b="1" i="0" dirty="0" smtClean="0">
                <a:solidFill>
                  <a:schemeClr val="accent1"/>
                </a:solidFill>
              </a:rPr>
              <a:t>IBBI/IPA-001/IP-P01468/2018-2019/12271</a:t>
            </a:r>
            <a:endParaRPr lang="en-GB" sz="1400" b="1" i="0" dirty="0" smtClean="0">
              <a:solidFill>
                <a:schemeClr val="accent1"/>
              </a:solidFill>
            </a:endParaRPr>
          </a:p>
          <a:p>
            <a:r>
              <a:rPr lang="en-IN" sz="1400" b="1" dirty="0" smtClean="0">
                <a:solidFill>
                  <a:srgbClr val="CFB15C"/>
                </a:solidFill>
              </a:rPr>
              <a:t>Website: www.cirpsvp.in</a:t>
            </a:r>
            <a:endParaRPr lang="en-IN" sz="1400" b="1" dirty="0">
              <a:solidFill>
                <a:srgbClr val="CFB15C"/>
              </a:solidFill>
            </a:endParaRPr>
          </a:p>
          <a:p>
            <a:pPr algn="l"/>
            <a:r>
              <a:rPr lang="en-GB" sz="1400" b="1" dirty="0" smtClean="0">
                <a:solidFill>
                  <a:schemeClr val="accent1"/>
                </a:solidFill>
              </a:rPr>
              <a:t>Email id: Svpind.cirp@gmail.com</a:t>
            </a:r>
            <a:endParaRPr sz="1400" b="1" i="0"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064"/>
            <a:ext cx="12192000" cy="502920"/>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r>
              <a:rPr sz="2600" b="1" i="0" dirty="0">
                <a:solidFill>
                  <a:schemeClr val="accent1"/>
                </a:solidFill>
              </a:rPr>
              <a:t>Company Profile</a:t>
            </a:r>
          </a:p>
        </p:txBody>
      </p:sp>
      <p:sp>
        <p:nvSpPr>
          <p:cNvPr id="4" name="Rounded Rectangle 3"/>
          <p:cNvSpPr/>
          <p:nvPr/>
        </p:nvSpPr>
        <p:spPr>
          <a:xfrm>
            <a:off x="638916" y="1071216"/>
            <a:ext cx="4203769" cy="2905074"/>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55" y="1399032"/>
            <a:ext cx="4901183" cy="365760"/>
          </a:xfrm>
          <a:prstGeom prst="rect">
            <a:avLst/>
          </a:prstGeom>
          <a:noFill/>
        </p:spPr>
        <p:txBody>
          <a:bodyPr wrap="square">
            <a:spAutoFit/>
          </a:bodyPr>
          <a:lstStyle/>
          <a:p>
            <a:pPr algn="l"/>
            <a:r>
              <a:rPr sz="1700" b="1" i="0">
                <a:solidFill>
                  <a:srgbClr val="CFB15C"/>
                </a:solidFill>
              </a:rPr>
              <a:t>COMPANY INFORMATION</a:t>
            </a:r>
          </a:p>
        </p:txBody>
      </p:sp>
      <p:sp>
        <p:nvSpPr>
          <p:cNvPr id="6" name="TextBox 5"/>
          <p:cNvSpPr txBox="1"/>
          <p:nvPr/>
        </p:nvSpPr>
        <p:spPr>
          <a:xfrm>
            <a:off x="841255" y="1892819"/>
            <a:ext cx="4901183" cy="2031325"/>
          </a:xfrm>
          <a:prstGeom prst="rect">
            <a:avLst/>
          </a:prstGeom>
          <a:noFill/>
        </p:spPr>
        <p:txBody>
          <a:bodyPr wrap="square">
            <a:spAutoFit/>
          </a:bodyPr>
          <a:lstStyle/>
          <a:p>
            <a:pPr algn="l"/>
            <a:r>
              <a:rPr sz="1400" b="0" i="0" dirty="0">
                <a:solidFill>
                  <a:schemeClr val="accent1">
                    <a:lumMod val="60000"/>
                    <a:lumOff val="40000"/>
                  </a:schemeClr>
                </a:solidFill>
                <a:cs typeface="Times New Roman" pitchFamily="18" charset="0"/>
              </a:rPr>
              <a:t>SVP INDUSTRIES LIMITED
CIN: U21011UP1961PLC002861
Date of Incorporation: 24th October, 1961
Registered Office:
</a:t>
            </a:r>
            <a:r>
              <a:rPr sz="1400" b="0" i="0" dirty="0" err="1">
                <a:solidFill>
                  <a:schemeClr val="accent1">
                    <a:lumMod val="60000"/>
                    <a:lumOff val="40000"/>
                  </a:schemeClr>
                </a:solidFill>
                <a:cs typeface="Times New Roman" pitchFamily="18" charset="0"/>
              </a:rPr>
              <a:t>Mansurpur</a:t>
            </a:r>
            <a:r>
              <a:rPr sz="1400" b="0" i="0" dirty="0">
                <a:solidFill>
                  <a:schemeClr val="accent1">
                    <a:lumMod val="60000"/>
                    <a:lumOff val="40000"/>
                  </a:schemeClr>
                </a:solidFill>
                <a:cs typeface="Times New Roman" pitchFamily="18" charset="0"/>
              </a:rPr>
              <a:t>, </a:t>
            </a:r>
            <a:r>
              <a:rPr sz="1400" b="0" i="0" dirty="0" err="1">
                <a:solidFill>
                  <a:schemeClr val="accent1">
                    <a:lumMod val="60000"/>
                    <a:lumOff val="40000"/>
                  </a:schemeClr>
                </a:solidFill>
                <a:cs typeface="Times New Roman" pitchFamily="18" charset="0"/>
              </a:rPr>
              <a:t>Muzaffarnagar</a:t>
            </a:r>
            <a:r>
              <a:rPr sz="1400" b="0" i="0" dirty="0">
                <a:solidFill>
                  <a:schemeClr val="accent1">
                    <a:lumMod val="60000"/>
                    <a:lumOff val="40000"/>
                  </a:schemeClr>
                </a:solidFill>
                <a:cs typeface="Times New Roman" pitchFamily="18" charset="0"/>
              </a:rPr>
              <a:t>,
Uttar Pradesh – 251203</a:t>
            </a:r>
          </a:p>
        </p:txBody>
      </p:sp>
      <p:sp>
        <p:nvSpPr>
          <p:cNvPr id="7" name="Rounded Rectangle 6"/>
          <p:cNvSpPr/>
          <p:nvPr/>
        </p:nvSpPr>
        <p:spPr>
          <a:xfrm>
            <a:off x="5338118" y="1123362"/>
            <a:ext cx="4047181" cy="2852928"/>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533117" y="1216152"/>
            <a:ext cx="4946903" cy="365760"/>
          </a:xfrm>
          <a:prstGeom prst="rect">
            <a:avLst/>
          </a:prstGeom>
          <a:noFill/>
        </p:spPr>
        <p:txBody>
          <a:bodyPr wrap="square">
            <a:spAutoFit/>
          </a:bodyPr>
          <a:lstStyle/>
          <a:p>
            <a:pPr algn="l"/>
            <a:r>
              <a:rPr sz="1700" b="1" i="0" dirty="0">
                <a:solidFill>
                  <a:srgbClr val="CFB15C"/>
                </a:solidFill>
              </a:rPr>
              <a:t>BOARD OF DIRECTORS</a:t>
            </a:r>
          </a:p>
        </p:txBody>
      </p:sp>
      <p:sp>
        <p:nvSpPr>
          <p:cNvPr id="9" name="TextBox 8"/>
          <p:cNvSpPr txBox="1"/>
          <p:nvPr/>
        </p:nvSpPr>
        <p:spPr>
          <a:xfrm>
            <a:off x="5533116" y="1764792"/>
            <a:ext cx="4946903" cy="1169551"/>
          </a:xfrm>
          <a:prstGeom prst="rect">
            <a:avLst/>
          </a:prstGeom>
          <a:noFill/>
        </p:spPr>
        <p:txBody>
          <a:bodyPr wrap="square">
            <a:spAutoFit/>
          </a:bodyPr>
          <a:lstStyle/>
          <a:p>
            <a:pPr algn="l"/>
            <a:r>
              <a:rPr lang="en-GB" sz="1400" b="0" i="0" dirty="0" smtClean="0">
                <a:solidFill>
                  <a:schemeClr val="accent1">
                    <a:lumMod val="60000"/>
                    <a:lumOff val="40000"/>
                  </a:schemeClr>
                </a:solidFill>
              </a:rPr>
              <a:t>1. </a:t>
            </a:r>
            <a:r>
              <a:rPr sz="1400" b="0" i="0" dirty="0" err="1" smtClean="0">
                <a:solidFill>
                  <a:schemeClr val="accent1">
                    <a:lumMod val="60000"/>
                    <a:lumOff val="40000"/>
                  </a:schemeClr>
                </a:solidFill>
              </a:rPr>
              <a:t>Govind</a:t>
            </a:r>
            <a:r>
              <a:rPr sz="1400" b="0" i="0" dirty="0" smtClean="0">
                <a:solidFill>
                  <a:schemeClr val="accent1">
                    <a:lumMod val="60000"/>
                    <a:lumOff val="40000"/>
                  </a:schemeClr>
                </a:solidFill>
              </a:rPr>
              <a:t> </a:t>
            </a:r>
            <a:r>
              <a:rPr sz="1400" b="0" i="0" dirty="0" err="1">
                <a:solidFill>
                  <a:schemeClr val="accent1">
                    <a:lumMod val="60000"/>
                    <a:lumOff val="40000"/>
                  </a:schemeClr>
                </a:solidFill>
              </a:rPr>
              <a:t>Swarup</a:t>
            </a:r>
            <a:r>
              <a:rPr sz="1400" b="0" i="0" dirty="0">
                <a:solidFill>
                  <a:schemeClr val="accent1">
                    <a:lumMod val="60000"/>
                    <a:lumOff val="40000"/>
                  </a:schemeClr>
                </a:solidFill>
              </a:rPr>
              <a:t>
</a:t>
            </a:r>
            <a:r>
              <a:rPr lang="en-GB" sz="1400" b="0" i="0" dirty="0" smtClean="0">
                <a:solidFill>
                  <a:schemeClr val="accent1">
                    <a:lumMod val="60000"/>
                    <a:lumOff val="40000"/>
                  </a:schemeClr>
                </a:solidFill>
              </a:rPr>
              <a:t>2. </a:t>
            </a:r>
            <a:r>
              <a:rPr sz="1400" b="0" i="0" dirty="0" err="1" smtClean="0">
                <a:solidFill>
                  <a:schemeClr val="accent1">
                    <a:lumMod val="60000"/>
                    <a:lumOff val="40000"/>
                  </a:schemeClr>
                </a:solidFill>
              </a:rPr>
              <a:t>Prabhat</a:t>
            </a:r>
            <a:r>
              <a:rPr sz="1400" b="0" i="0" dirty="0" smtClean="0">
                <a:solidFill>
                  <a:schemeClr val="accent1">
                    <a:lumMod val="60000"/>
                    <a:lumOff val="40000"/>
                  </a:schemeClr>
                </a:solidFill>
              </a:rPr>
              <a:t> </a:t>
            </a:r>
            <a:r>
              <a:rPr sz="1400" b="0" i="0" dirty="0">
                <a:solidFill>
                  <a:schemeClr val="accent1">
                    <a:lumMod val="60000"/>
                    <a:lumOff val="40000"/>
                  </a:schemeClr>
                </a:solidFill>
              </a:rPr>
              <a:t>Kumar </a:t>
            </a:r>
            <a:r>
              <a:rPr sz="1400" b="0" i="0" dirty="0" err="1">
                <a:solidFill>
                  <a:schemeClr val="accent1">
                    <a:lumMod val="60000"/>
                    <a:lumOff val="40000"/>
                  </a:schemeClr>
                </a:solidFill>
              </a:rPr>
              <a:t>Swarup</a:t>
            </a:r>
            <a:r>
              <a:rPr sz="1400" b="0" i="0" dirty="0">
                <a:solidFill>
                  <a:schemeClr val="accent1">
                    <a:lumMod val="60000"/>
                    <a:lumOff val="40000"/>
                  </a:schemeClr>
                </a:solidFill>
              </a:rPr>
              <a:t>
</a:t>
            </a:r>
            <a:r>
              <a:rPr lang="en-GB" sz="1400" b="0" i="0" dirty="0" smtClean="0">
                <a:solidFill>
                  <a:schemeClr val="accent1">
                    <a:lumMod val="60000"/>
                    <a:lumOff val="40000"/>
                  </a:schemeClr>
                </a:solidFill>
              </a:rPr>
              <a:t>3. </a:t>
            </a:r>
            <a:r>
              <a:rPr sz="1400" b="0" i="0" dirty="0" err="1" smtClean="0">
                <a:solidFill>
                  <a:schemeClr val="accent1">
                    <a:lumMod val="60000"/>
                    <a:lumOff val="40000"/>
                  </a:schemeClr>
                </a:solidFill>
              </a:rPr>
              <a:t>Harsaran</a:t>
            </a:r>
            <a:r>
              <a:rPr sz="1400" b="0" i="0" dirty="0" smtClean="0">
                <a:solidFill>
                  <a:schemeClr val="accent1">
                    <a:lumMod val="60000"/>
                    <a:lumOff val="40000"/>
                  </a:schemeClr>
                </a:solidFill>
              </a:rPr>
              <a:t> </a:t>
            </a:r>
            <a:r>
              <a:rPr sz="1400" b="0" i="0" dirty="0">
                <a:solidFill>
                  <a:schemeClr val="accent1">
                    <a:lumMod val="60000"/>
                    <a:lumOff val="40000"/>
                  </a:schemeClr>
                </a:solidFill>
              </a:rPr>
              <a:t>Gupta
</a:t>
            </a:r>
            <a:r>
              <a:rPr lang="en-GB" sz="1400" b="0" i="0" dirty="0" smtClean="0">
                <a:solidFill>
                  <a:schemeClr val="accent1">
                    <a:lumMod val="60000"/>
                    <a:lumOff val="40000"/>
                  </a:schemeClr>
                </a:solidFill>
              </a:rPr>
              <a:t>4. </a:t>
            </a:r>
            <a:r>
              <a:rPr sz="1400" b="0" i="0" dirty="0" smtClean="0">
                <a:solidFill>
                  <a:schemeClr val="accent1">
                    <a:lumMod val="60000"/>
                    <a:lumOff val="40000"/>
                  </a:schemeClr>
                </a:solidFill>
              </a:rPr>
              <a:t>Rahul </a:t>
            </a:r>
            <a:r>
              <a:rPr sz="1400" b="0" i="0" dirty="0" err="1">
                <a:solidFill>
                  <a:schemeClr val="accent1">
                    <a:lumMod val="60000"/>
                    <a:lumOff val="40000"/>
                  </a:schemeClr>
                </a:solidFill>
              </a:rPr>
              <a:t>Swarup</a:t>
            </a:r>
            <a:r>
              <a:rPr sz="1400" b="0" i="0" dirty="0">
                <a:solidFill>
                  <a:schemeClr val="accent1">
                    <a:lumMod val="60000"/>
                    <a:lumOff val="40000"/>
                  </a:schemeClr>
                </a:solidFill>
              </a:rPr>
              <a:t>
</a:t>
            </a:r>
            <a:r>
              <a:rPr lang="en-GB" sz="1400" b="0" i="0" dirty="0" smtClean="0">
                <a:solidFill>
                  <a:schemeClr val="accent1">
                    <a:lumMod val="60000"/>
                    <a:lumOff val="40000"/>
                  </a:schemeClr>
                </a:solidFill>
              </a:rPr>
              <a:t>5. </a:t>
            </a:r>
            <a:r>
              <a:rPr sz="1400" b="0" i="0" dirty="0" err="1" smtClean="0">
                <a:solidFill>
                  <a:schemeClr val="accent1">
                    <a:lumMod val="60000"/>
                    <a:lumOff val="40000"/>
                  </a:schemeClr>
                </a:solidFill>
              </a:rPr>
              <a:t>Adarsh</a:t>
            </a:r>
            <a:r>
              <a:rPr sz="1400" b="0" i="0" dirty="0" smtClean="0">
                <a:solidFill>
                  <a:schemeClr val="accent1">
                    <a:lumMod val="60000"/>
                    <a:lumOff val="40000"/>
                  </a:schemeClr>
                </a:solidFill>
              </a:rPr>
              <a:t> </a:t>
            </a:r>
            <a:r>
              <a:rPr sz="1400" b="0" i="0" dirty="0">
                <a:solidFill>
                  <a:schemeClr val="accent1">
                    <a:lumMod val="60000"/>
                    <a:lumOff val="40000"/>
                  </a:schemeClr>
                </a:solidFill>
              </a:rPr>
              <a:t>Kumar </a:t>
            </a:r>
            <a:r>
              <a:rPr sz="1400" b="0" i="0" dirty="0" err="1">
                <a:solidFill>
                  <a:schemeClr val="accent1">
                    <a:lumMod val="60000"/>
                    <a:lumOff val="40000"/>
                  </a:schemeClr>
                </a:solidFill>
              </a:rPr>
              <a:t>Swarup</a:t>
            </a:r>
            <a:endParaRPr sz="1400" b="0" i="0" dirty="0">
              <a:solidFill>
                <a:schemeClr val="accent1">
                  <a:lumMod val="60000"/>
                  <a:lumOff val="40000"/>
                </a:schemeClr>
              </a:solidFill>
            </a:endParaRPr>
          </a:p>
        </p:txBody>
      </p:sp>
      <p:sp>
        <p:nvSpPr>
          <p:cNvPr id="12" name="Rounded Rectangle 11"/>
          <p:cNvSpPr/>
          <p:nvPr/>
        </p:nvSpPr>
        <p:spPr>
          <a:xfrm>
            <a:off x="640080" y="4269507"/>
            <a:ext cx="9727239" cy="402336"/>
          </a:xfrm>
          <a:prstGeom prst="roundRect">
            <a:avLst/>
          </a:prstGeom>
          <a:solidFill>
            <a:schemeClr val="bg1">
              <a:lumMod val="75000"/>
              <a:lumOff val="25000"/>
            </a:schemeClr>
          </a:solidFill>
          <a:ln w="1016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4324481"/>
            <a:ext cx="1625766" cy="292388"/>
          </a:xfrm>
          <a:prstGeom prst="rect">
            <a:avLst/>
          </a:prstGeom>
          <a:noFill/>
        </p:spPr>
        <p:txBody>
          <a:bodyPr wrap="none">
            <a:spAutoFit/>
          </a:bodyPr>
          <a:lstStyle/>
          <a:p>
            <a:pPr>
              <a:defRPr sz="1300" b="1">
                <a:solidFill>
                  <a:srgbClr val="182D4C"/>
                </a:solidFill>
                <a:latin typeface="Aptos"/>
              </a:defRPr>
            </a:pPr>
            <a:r>
              <a:rPr dirty="0">
                <a:solidFill>
                  <a:schemeClr val="accent1"/>
                </a:solidFill>
              </a:rPr>
              <a:t>Existing Business</a:t>
            </a:r>
          </a:p>
        </p:txBody>
      </p:sp>
      <p:sp>
        <p:nvSpPr>
          <p:cNvPr id="14" name="TextBox 13"/>
          <p:cNvSpPr txBox="1"/>
          <p:nvPr/>
        </p:nvSpPr>
        <p:spPr>
          <a:xfrm>
            <a:off x="2702700" y="4332176"/>
            <a:ext cx="4844596" cy="284693"/>
          </a:xfrm>
          <a:prstGeom prst="rect">
            <a:avLst/>
          </a:prstGeom>
          <a:noFill/>
        </p:spPr>
        <p:txBody>
          <a:bodyPr wrap="none">
            <a:spAutoFit/>
          </a:bodyPr>
          <a:lstStyle/>
          <a:p>
            <a:pPr>
              <a:spcAft>
                <a:spcPts val="0"/>
              </a:spcAft>
              <a:defRPr sz="1250">
                <a:solidFill>
                  <a:srgbClr val="3C4148"/>
                </a:solidFill>
                <a:latin typeface="Aptos"/>
              </a:defRPr>
            </a:pPr>
            <a:r>
              <a:rPr dirty="0">
                <a:solidFill>
                  <a:schemeClr val="accent1">
                    <a:lumMod val="60000"/>
                    <a:lumOff val="40000"/>
                  </a:schemeClr>
                </a:solidFill>
              </a:rPr>
              <a:t>Manufacture of Alcohol, Country Liquor, IMFL, Ethanol and CO₂.</a:t>
            </a:r>
          </a:p>
        </p:txBody>
      </p:sp>
      <p:sp>
        <p:nvSpPr>
          <p:cNvPr id="15" name="Rounded Rectangle 14"/>
          <p:cNvSpPr/>
          <p:nvPr/>
        </p:nvSpPr>
        <p:spPr>
          <a:xfrm>
            <a:off x="640080" y="4768638"/>
            <a:ext cx="9727240" cy="402336"/>
          </a:xfrm>
          <a:prstGeom prst="roundRect">
            <a:avLst/>
          </a:prstGeom>
          <a:solidFill>
            <a:schemeClr val="bg1">
              <a:lumMod val="75000"/>
              <a:lumOff val="25000"/>
            </a:schemeClr>
          </a:solidFill>
          <a:ln w="1016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 y="4823612"/>
            <a:ext cx="3087705" cy="292388"/>
          </a:xfrm>
          <a:prstGeom prst="rect">
            <a:avLst/>
          </a:prstGeom>
          <a:noFill/>
        </p:spPr>
        <p:txBody>
          <a:bodyPr wrap="none">
            <a:spAutoFit/>
          </a:bodyPr>
          <a:lstStyle/>
          <a:p>
            <a:pPr>
              <a:defRPr sz="1300" b="1">
                <a:solidFill>
                  <a:srgbClr val="182D4C"/>
                </a:solidFill>
                <a:latin typeface="Aptos"/>
              </a:defRPr>
            </a:pPr>
            <a:r>
              <a:rPr lang="en-GB" dirty="0" smtClean="0">
                <a:solidFill>
                  <a:schemeClr val="accent1"/>
                </a:solidFill>
              </a:rPr>
              <a:t>Annual </a:t>
            </a:r>
            <a:r>
              <a:rPr dirty="0" smtClean="0">
                <a:solidFill>
                  <a:schemeClr val="accent1"/>
                </a:solidFill>
              </a:rPr>
              <a:t>Installed </a:t>
            </a:r>
            <a:r>
              <a:rPr dirty="0">
                <a:solidFill>
                  <a:schemeClr val="accent1"/>
                </a:solidFill>
              </a:rPr>
              <a:t>/ Licensed Capacity</a:t>
            </a:r>
          </a:p>
        </p:txBody>
      </p:sp>
      <p:sp>
        <p:nvSpPr>
          <p:cNvPr id="17" name="TextBox 16"/>
          <p:cNvSpPr txBox="1"/>
          <p:nvPr/>
        </p:nvSpPr>
        <p:spPr>
          <a:xfrm>
            <a:off x="3718220" y="4823612"/>
            <a:ext cx="1125629" cy="284693"/>
          </a:xfrm>
          <a:prstGeom prst="rect">
            <a:avLst/>
          </a:prstGeom>
          <a:noFill/>
        </p:spPr>
        <p:txBody>
          <a:bodyPr wrap="none">
            <a:spAutoFit/>
          </a:bodyPr>
          <a:lstStyle/>
          <a:p>
            <a:pPr>
              <a:spcAft>
                <a:spcPts val="0"/>
              </a:spcAft>
              <a:defRPr sz="1250">
                <a:solidFill>
                  <a:srgbClr val="3C4148"/>
                </a:solidFill>
                <a:latin typeface="Aptos"/>
              </a:defRPr>
            </a:pPr>
            <a:r>
              <a:rPr dirty="0">
                <a:solidFill>
                  <a:schemeClr val="accent1">
                    <a:lumMod val="60000"/>
                    <a:lumOff val="40000"/>
                  </a:schemeClr>
                </a:solidFill>
              </a:rPr>
              <a:t>875 </a:t>
            </a:r>
            <a:r>
              <a:rPr dirty="0" err="1">
                <a:solidFill>
                  <a:schemeClr val="accent1">
                    <a:lumMod val="60000"/>
                    <a:lumOff val="40000"/>
                  </a:schemeClr>
                </a:solidFill>
              </a:rPr>
              <a:t>Lacs</a:t>
            </a:r>
            <a:r>
              <a:rPr dirty="0">
                <a:solidFill>
                  <a:schemeClr val="accent1">
                    <a:lumMod val="60000"/>
                    <a:lumOff val="40000"/>
                  </a:schemeClr>
                </a:solidFill>
              </a:rPr>
              <a:t> BL.</a:t>
            </a:r>
          </a:p>
        </p:txBody>
      </p:sp>
      <p:sp>
        <p:nvSpPr>
          <p:cNvPr id="18" name="Rounded Rectangle 17"/>
          <p:cNvSpPr/>
          <p:nvPr/>
        </p:nvSpPr>
        <p:spPr>
          <a:xfrm>
            <a:off x="640080" y="5268346"/>
            <a:ext cx="9727240" cy="402336"/>
          </a:xfrm>
          <a:prstGeom prst="roundRect">
            <a:avLst/>
          </a:prstGeom>
          <a:solidFill>
            <a:schemeClr val="bg1">
              <a:lumMod val="75000"/>
              <a:lumOff val="25000"/>
            </a:schemeClr>
          </a:solidFill>
          <a:ln w="1016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38916" y="5327167"/>
            <a:ext cx="1532792" cy="292388"/>
          </a:xfrm>
          <a:prstGeom prst="rect">
            <a:avLst/>
          </a:prstGeom>
          <a:noFill/>
        </p:spPr>
        <p:txBody>
          <a:bodyPr wrap="none">
            <a:spAutoFit/>
          </a:bodyPr>
          <a:lstStyle/>
          <a:p>
            <a:pPr>
              <a:defRPr sz="1300" b="1">
                <a:solidFill>
                  <a:srgbClr val="182D4C"/>
                </a:solidFill>
                <a:latin typeface="Aptos"/>
              </a:defRPr>
            </a:pPr>
            <a:r>
              <a:rPr dirty="0">
                <a:solidFill>
                  <a:schemeClr val="accent1"/>
                </a:solidFill>
              </a:rPr>
              <a:t>Operating </a:t>
            </a:r>
            <a:r>
              <a:rPr lang="en-GB" dirty="0" smtClean="0">
                <a:solidFill>
                  <a:schemeClr val="accent1"/>
                </a:solidFill>
              </a:rPr>
              <a:t>Status</a:t>
            </a:r>
            <a:endParaRPr dirty="0">
              <a:solidFill>
                <a:schemeClr val="accent1"/>
              </a:solidFill>
            </a:endParaRPr>
          </a:p>
        </p:txBody>
      </p:sp>
      <p:sp>
        <p:nvSpPr>
          <p:cNvPr id="20" name="TextBox 19"/>
          <p:cNvSpPr txBox="1"/>
          <p:nvPr/>
        </p:nvSpPr>
        <p:spPr>
          <a:xfrm>
            <a:off x="2522482" y="5327167"/>
            <a:ext cx="5360763" cy="284693"/>
          </a:xfrm>
          <a:prstGeom prst="rect">
            <a:avLst/>
          </a:prstGeom>
          <a:noFill/>
        </p:spPr>
        <p:txBody>
          <a:bodyPr wrap="none">
            <a:spAutoFit/>
          </a:bodyPr>
          <a:lstStyle/>
          <a:p>
            <a:pPr>
              <a:spcAft>
                <a:spcPts val="0"/>
              </a:spcAft>
              <a:defRPr sz="1250">
                <a:solidFill>
                  <a:srgbClr val="3C4148"/>
                </a:solidFill>
                <a:latin typeface="Aptos"/>
              </a:defRPr>
            </a:pPr>
            <a:r>
              <a:rPr dirty="0">
                <a:solidFill>
                  <a:schemeClr val="accent1">
                    <a:lumMod val="60000"/>
                    <a:lumOff val="40000"/>
                  </a:schemeClr>
                </a:solidFill>
              </a:rPr>
              <a:t>The flyer states that there has been no operation since September 2024.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84775"/>
          </a:xfrm>
          <a:prstGeom prst="rect">
            <a:avLst/>
          </a:prstGeom>
          <a:solidFill>
            <a:schemeClr val="bg1">
              <a:lumMod val="75000"/>
              <a:lumOff val="25000"/>
            </a:schemeClr>
          </a:solidFill>
          <a:ln>
            <a:solidFill>
              <a:schemeClr val="bg1">
                <a:lumMod val="95000"/>
                <a:lumOff val="5000"/>
              </a:schemeClr>
            </a:solidFill>
          </a:ln>
        </p:spPr>
        <p:txBody>
          <a:bodyPr wrap="square">
            <a:spAutoFit/>
          </a:bodyPr>
          <a:lstStyle/>
          <a:p>
            <a:pPr>
              <a:defRPr sz="3200" b="1">
                <a:solidFill>
                  <a:srgbClr val="0B3C27"/>
                </a:solidFill>
                <a:latin typeface="Georgia"/>
              </a:defRPr>
            </a:pPr>
            <a:r>
              <a:rPr sz="2500" dirty="0">
                <a:solidFill>
                  <a:schemeClr val="accent1"/>
                </a:solidFill>
              </a:rPr>
              <a:t>Company</a:t>
            </a:r>
            <a:r>
              <a:rPr dirty="0">
                <a:solidFill>
                  <a:schemeClr val="accent1"/>
                </a:solidFill>
              </a:rPr>
              <a:t> </a:t>
            </a:r>
            <a:r>
              <a:rPr sz="2500" dirty="0">
                <a:solidFill>
                  <a:schemeClr val="accent1"/>
                </a:solidFill>
              </a:rPr>
              <a:t>Overview</a:t>
            </a:r>
          </a:p>
        </p:txBody>
      </p:sp>
      <p:sp>
        <p:nvSpPr>
          <p:cNvPr id="3" name="Rectangle 2"/>
          <p:cNvSpPr/>
          <p:nvPr/>
        </p:nvSpPr>
        <p:spPr>
          <a:xfrm>
            <a:off x="731520" y="1409700"/>
            <a:ext cx="5120640" cy="4081780"/>
          </a:xfrm>
          <a:prstGeom prst="rect">
            <a:avLst/>
          </a:prstGeom>
          <a:solidFill>
            <a:schemeClr val="bg1">
              <a:lumMod val="75000"/>
              <a:lumOff val="25000"/>
            </a:schemeClr>
          </a:solidFill>
          <a:ln w="12700">
            <a:solidFill>
              <a:srgbClr val="0B3C27"/>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r>
              <a:rPr dirty="0">
                <a:solidFill>
                  <a:schemeClr val="accent1"/>
                </a:solidFill>
              </a:rPr>
              <a:t>Asset Profile &amp; Legal </a:t>
            </a:r>
            <a:r>
              <a:rPr dirty="0" smtClean="0">
                <a:solidFill>
                  <a:schemeClr val="accent1"/>
                </a:solidFill>
              </a:rPr>
              <a:t>Architecture</a:t>
            </a:r>
          </a:p>
          <a:p>
            <a:pPr marL="285750" indent="-285750" algn="just">
              <a:spcBef>
                <a:spcPts val="800"/>
              </a:spcBef>
              <a:buFont typeface="Arial" pitchFamily="34" charset="0"/>
              <a:buChar char="•"/>
              <a:defRPr sz="1400">
                <a:solidFill>
                  <a:srgbClr val="2B2B2B"/>
                </a:solidFill>
                <a:latin typeface="Arial"/>
              </a:defRPr>
            </a:pPr>
            <a:r>
              <a:rPr dirty="0" smtClean="0">
                <a:solidFill>
                  <a:schemeClr val="accent1">
                    <a:lumMod val="60000"/>
                    <a:lumOff val="40000"/>
                  </a:schemeClr>
                </a:solidFill>
              </a:rPr>
              <a:t>Historic Identity: SVP Industries Limited (</a:t>
            </a:r>
            <a:r>
              <a:rPr dirty="0" err="1" smtClean="0">
                <a:solidFill>
                  <a:schemeClr val="accent1">
                    <a:lumMod val="60000"/>
                    <a:lumOff val="40000"/>
                  </a:schemeClr>
                </a:solidFill>
              </a:rPr>
              <a:t>Inc</a:t>
            </a:r>
            <a:r>
              <a:rPr lang="en-IN" dirty="0" err="1" smtClean="0">
                <a:solidFill>
                  <a:schemeClr val="accent1">
                    <a:lumMod val="60000"/>
                    <a:lumOff val="40000"/>
                  </a:schemeClr>
                </a:solidFill>
              </a:rPr>
              <a:t>orporated</a:t>
            </a:r>
            <a:r>
              <a:rPr lang="en-IN" dirty="0" smtClean="0">
                <a:solidFill>
                  <a:schemeClr val="accent1">
                    <a:lumMod val="60000"/>
                    <a:lumOff val="40000"/>
                  </a:schemeClr>
                </a:solidFill>
              </a:rPr>
              <a:t> in</a:t>
            </a:r>
            <a:r>
              <a:rPr dirty="0" smtClean="0">
                <a:solidFill>
                  <a:schemeClr val="accent1">
                    <a:lumMod val="60000"/>
                    <a:lumOff val="40000"/>
                  </a:schemeClr>
                </a:solidFill>
              </a:rPr>
              <a:t> 1961) hosts the iconic </a:t>
            </a:r>
            <a:r>
              <a:rPr lang="en-IN" dirty="0" smtClean="0">
                <a:solidFill>
                  <a:schemeClr val="accent1">
                    <a:lumMod val="60000"/>
                    <a:lumOff val="40000"/>
                  </a:schemeClr>
                </a:solidFill>
              </a:rPr>
              <a:t>"</a:t>
            </a:r>
            <a:r>
              <a:rPr dirty="0" smtClean="0">
                <a:solidFill>
                  <a:schemeClr val="accent1">
                    <a:lumMod val="60000"/>
                    <a:lumOff val="40000"/>
                  </a:schemeClr>
                </a:solidFill>
              </a:rPr>
              <a:t>Sir </a:t>
            </a:r>
            <a:r>
              <a:rPr dirty="0" err="1" smtClean="0">
                <a:solidFill>
                  <a:schemeClr val="accent1">
                    <a:lumMod val="60000"/>
                    <a:lumOff val="40000"/>
                  </a:schemeClr>
                </a:solidFill>
              </a:rPr>
              <a:t>Shadilal</a:t>
            </a:r>
            <a:r>
              <a:rPr dirty="0" smtClean="0">
                <a:solidFill>
                  <a:schemeClr val="accent1">
                    <a:lumMod val="60000"/>
                    <a:lumOff val="40000"/>
                  </a:schemeClr>
                </a:solidFill>
              </a:rPr>
              <a:t> Distillery &amp; Chemical Works</a:t>
            </a:r>
            <a:r>
              <a:rPr lang="en-IN" dirty="0" smtClean="0">
                <a:solidFill>
                  <a:schemeClr val="accent1">
                    <a:lumMod val="60000"/>
                    <a:lumOff val="40000"/>
                  </a:schemeClr>
                </a:solidFill>
              </a:rPr>
              <a:t>“ an</a:t>
            </a:r>
            <a:r>
              <a:rPr dirty="0" smtClean="0">
                <a:solidFill>
                  <a:schemeClr val="accent1">
                    <a:lumMod val="60000"/>
                    <a:lumOff val="40000"/>
                  </a:schemeClr>
                </a:solidFill>
              </a:rPr>
              <a:t> infrastructure asset.</a:t>
            </a:r>
            <a:endParaRPr lang="en-GB" dirty="0" smtClean="0">
              <a:solidFill>
                <a:schemeClr val="accent1">
                  <a:lumMod val="60000"/>
                  <a:lumOff val="40000"/>
                </a:schemeClr>
              </a:solidFill>
            </a:endParaRPr>
          </a:p>
          <a:p>
            <a:pPr marL="285750" indent="-285750" algn="just">
              <a:spcBef>
                <a:spcPts val="800"/>
              </a:spcBef>
              <a:buFont typeface="Arial" pitchFamily="34" charset="0"/>
              <a:buChar char="•"/>
              <a:defRPr sz="1400">
                <a:solidFill>
                  <a:srgbClr val="2B2B2B"/>
                </a:solidFill>
                <a:latin typeface="Arial"/>
              </a:defRPr>
            </a:pPr>
            <a:r>
              <a:rPr lang="en-GB" dirty="0">
                <a:solidFill>
                  <a:schemeClr val="accent1">
                    <a:lumMod val="60000"/>
                    <a:lumOff val="40000"/>
                  </a:schemeClr>
                </a:solidFill>
              </a:rPr>
              <a:t>Approximately 80 acres (3,23,749 sq. </a:t>
            </a:r>
            <a:r>
              <a:rPr lang="en-GB" dirty="0" err="1">
                <a:solidFill>
                  <a:schemeClr val="accent1">
                    <a:lumMod val="60000"/>
                    <a:lumOff val="40000"/>
                  </a:schemeClr>
                </a:solidFill>
              </a:rPr>
              <a:t>mtr</a:t>
            </a:r>
            <a:r>
              <a:rPr lang="en-GB" dirty="0">
                <a:solidFill>
                  <a:schemeClr val="accent1">
                    <a:lumMod val="60000"/>
                    <a:lumOff val="40000"/>
                  </a:schemeClr>
                </a:solidFill>
              </a:rPr>
              <a:t>.), including core and non-core land</a:t>
            </a:r>
            <a:r>
              <a:rPr lang="en-GB" dirty="0" smtClean="0">
                <a:solidFill>
                  <a:schemeClr val="accent1">
                    <a:lumMod val="60000"/>
                    <a:lumOff val="40000"/>
                  </a:schemeClr>
                </a:solidFill>
              </a:rPr>
              <a:t>.</a:t>
            </a:r>
            <a:endParaRPr lang="en-GB" dirty="0" smtClean="0">
              <a:solidFill>
                <a:schemeClr val="accent1">
                  <a:lumMod val="60000"/>
                  <a:lumOff val="40000"/>
                </a:schemeClr>
              </a:solidFill>
            </a:endParaRPr>
          </a:p>
          <a:p>
            <a:pPr>
              <a:spcBef>
                <a:spcPts val="800"/>
              </a:spcBef>
              <a:defRPr sz="1400">
                <a:solidFill>
                  <a:srgbClr val="2B2B2B"/>
                </a:solidFill>
                <a:latin typeface="Arial"/>
              </a:defRPr>
            </a:pPr>
            <a:endParaRPr dirty="0"/>
          </a:p>
        </p:txBody>
      </p:sp>
      <p:sp>
        <p:nvSpPr>
          <p:cNvPr id="4" name="Rectangle 3"/>
          <p:cNvSpPr/>
          <p:nvPr/>
        </p:nvSpPr>
        <p:spPr>
          <a:xfrm>
            <a:off x="6217919" y="1409700"/>
            <a:ext cx="5242255" cy="4081780"/>
          </a:xfrm>
          <a:prstGeom prst="rect">
            <a:avLst/>
          </a:prstGeom>
          <a:solidFill>
            <a:schemeClr val="bg1">
              <a:lumMod val="75000"/>
              <a:lumOff val="25000"/>
            </a:schemeClr>
          </a:solidFill>
          <a:ln w="12700">
            <a:solidFill>
              <a:srgbClr val="0B3C27"/>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endParaRPr lang="en-GB" dirty="0" smtClean="0">
              <a:solidFill>
                <a:schemeClr val="accent1"/>
              </a:solidFill>
            </a:endParaRPr>
          </a:p>
          <a:p>
            <a:pPr algn="ctr">
              <a:spcAft>
                <a:spcPts val="1400"/>
              </a:spcAft>
              <a:defRPr sz="2000" b="1">
                <a:solidFill>
                  <a:srgbClr val="0B3C27"/>
                </a:solidFill>
                <a:latin typeface="Georgia"/>
              </a:defRPr>
            </a:pPr>
            <a:r>
              <a:rPr dirty="0" smtClean="0">
                <a:solidFill>
                  <a:schemeClr val="accent1"/>
                </a:solidFill>
              </a:rPr>
              <a:t>Operational </a:t>
            </a:r>
            <a:r>
              <a:rPr dirty="0">
                <a:solidFill>
                  <a:schemeClr val="accent1"/>
                </a:solidFill>
              </a:rPr>
              <a:t>Infrastructure </a:t>
            </a:r>
            <a:r>
              <a:rPr dirty="0" smtClean="0">
                <a:solidFill>
                  <a:schemeClr val="accent1"/>
                </a:solidFill>
              </a:rPr>
              <a:t>Capacity</a:t>
            </a:r>
            <a:endParaRPr dirty="0">
              <a:solidFill>
                <a:schemeClr val="accent1"/>
              </a:solidFill>
            </a:endParaRPr>
          </a:p>
          <a:p>
            <a:pPr marL="285750" indent="-285750" algn="just">
              <a:spcBef>
                <a:spcPts val="800"/>
              </a:spcBef>
              <a:buFont typeface="Arial" pitchFamily="34" charset="0"/>
              <a:buChar char="•"/>
              <a:defRPr sz="1400">
                <a:solidFill>
                  <a:srgbClr val="2B2B2B"/>
                </a:solidFill>
                <a:latin typeface="Arial"/>
              </a:defRPr>
            </a:pPr>
            <a:r>
              <a:rPr dirty="0" smtClean="0">
                <a:solidFill>
                  <a:schemeClr val="accent1">
                    <a:lumMod val="60000"/>
                    <a:lumOff val="40000"/>
                  </a:schemeClr>
                </a:solidFill>
              </a:rPr>
              <a:t>Heavy </a:t>
            </a:r>
            <a:r>
              <a:rPr dirty="0">
                <a:solidFill>
                  <a:schemeClr val="accent1">
                    <a:lumMod val="60000"/>
                    <a:lumOff val="40000"/>
                  </a:schemeClr>
                </a:solidFill>
              </a:rPr>
              <a:t>Production Base: Completely engineered for an active, high-volume capacity of </a:t>
            </a:r>
            <a:r>
              <a:rPr lang="en-GB" dirty="0" smtClean="0">
                <a:solidFill>
                  <a:schemeClr val="accent1">
                    <a:lumMod val="60000"/>
                    <a:lumOff val="40000"/>
                  </a:schemeClr>
                </a:solidFill>
              </a:rPr>
              <a:t>Molasses: </a:t>
            </a:r>
            <a:r>
              <a:rPr dirty="0" smtClean="0">
                <a:solidFill>
                  <a:schemeClr val="accent1">
                    <a:lumMod val="60000"/>
                    <a:lumOff val="40000"/>
                  </a:schemeClr>
                </a:solidFill>
              </a:rPr>
              <a:t>140 </a:t>
            </a:r>
            <a:r>
              <a:rPr dirty="0">
                <a:solidFill>
                  <a:schemeClr val="accent1">
                    <a:lumMod val="60000"/>
                    <a:lumOff val="40000"/>
                  </a:schemeClr>
                </a:solidFill>
              </a:rPr>
              <a:t>KLPD (Kilo Liters Per Day) </a:t>
            </a:r>
            <a:r>
              <a:rPr dirty="0" smtClean="0">
                <a:solidFill>
                  <a:schemeClr val="accent1">
                    <a:lumMod val="60000"/>
                    <a:lumOff val="40000"/>
                  </a:schemeClr>
                </a:solidFill>
              </a:rPr>
              <a:t>through</a:t>
            </a:r>
            <a:r>
              <a:rPr lang="en-GB" dirty="0">
                <a:solidFill>
                  <a:schemeClr val="accent1">
                    <a:lumMod val="60000"/>
                    <a:lumOff val="40000"/>
                  </a:schemeClr>
                </a:solidFill>
              </a:rPr>
              <a:t>p</a:t>
            </a:r>
            <a:r>
              <a:rPr dirty="0" err="1" smtClean="0">
                <a:solidFill>
                  <a:schemeClr val="accent1">
                    <a:lumMod val="60000"/>
                    <a:lumOff val="40000"/>
                  </a:schemeClr>
                </a:solidFill>
              </a:rPr>
              <a:t>ut</a:t>
            </a:r>
            <a:r>
              <a:rPr lang="en-GB" dirty="0">
                <a:solidFill>
                  <a:schemeClr val="accent1">
                    <a:lumMod val="60000"/>
                    <a:lumOff val="40000"/>
                  </a:schemeClr>
                </a:solidFill>
              </a:rPr>
              <a:t> </a:t>
            </a:r>
            <a:r>
              <a:rPr lang="en-GB" dirty="0" smtClean="0">
                <a:solidFill>
                  <a:schemeClr val="accent1">
                    <a:lumMod val="60000"/>
                    <a:lumOff val="40000"/>
                  </a:schemeClr>
                </a:solidFill>
              </a:rPr>
              <a:t>and a </a:t>
            </a:r>
            <a:r>
              <a:rPr lang="en-GB" dirty="0">
                <a:solidFill>
                  <a:schemeClr val="accent1">
                    <a:lumMod val="60000"/>
                    <a:lumOff val="40000"/>
                  </a:schemeClr>
                </a:solidFill>
              </a:rPr>
              <a:t>grain plant (100 </a:t>
            </a:r>
            <a:r>
              <a:rPr lang="en-GB" dirty="0" smtClean="0">
                <a:solidFill>
                  <a:schemeClr val="accent1">
                    <a:lumMod val="60000"/>
                    <a:lumOff val="40000"/>
                  </a:schemeClr>
                </a:solidFill>
              </a:rPr>
              <a:t>KLPD) </a:t>
            </a:r>
            <a:r>
              <a:rPr lang="en-GB" dirty="0">
                <a:solidFill>
                  <a:schemeClr val="accent1">
                    <a:lumMod val="60000"/>
                    <a:lumOff val="40000"/>
                  </a:schemeClr>
                </a:solidFill>
              </a:rPr>
              <a:t>&amp;</a:t>
            </a:r>
            <a:r>
              <a:rPr lang="en-GB" dirty="0" smtClean="0">
                <a:solidFill>
                  <a:schemeClr val="accent1">
                    <a:lumMod val="60000"/>
                    <a:lumOff val="40000"/>
                  </a:schemeClr>
                </a:solidFill>
              </a:rPr>
              <a:t> </a:t>
            </a:r>
            <a:r>
              <a:rPr lang="en-GB" dirty="0">
                <a:solidFill>
                  <a:schemeClr val="accent1">
                    <a:lumMod val="60000"/>
                    <a:lumOff val="40000"/>
                  </a:schemeClr>
                </a:solidFill>
              </a:rPr>
              <a:t>an ethanol plant (100 </a:t>
            </a:r>
            <a:r>
              <a:rPr lang="en-GB" dirty="0" smtClean="0">
                <a:solidFill>
                  <a:schemeClr val="accent1">
                    <a:lumMod val="60000"/>
                    <a:lumOff val="40000"/>
                  </a:schemeClr>
                </a:solidFill>
              </a:rPr>
              <a:t>KLPD)</a:t>
            </a:r>
          </a:p>
          <a:p>
            <a:pPr marL="285750" indent="-285750" algn="just">
              <a:spcBef>
                <a:spcPts val="800"/>
              </a:spcBef>
              <a:buFont typeface="Arial" pitchFamily="34" charset="0"/>
              <a:buChar char="•"/>
              <a:defRPr sz="1400">
                <a:solidFill>
                  <a:srgbClr val="2B2B2B"/>
                </a:solidFill>
                <a:latin typeface="Arial"/>
              </a:defRPr>
            </a:pPr>
            <a:r>
              <a:rPr lang="en-GB" dirty="0">
                <a:solidFill>
                  <a:schemeClr val="accent1">
                    <a:lumMod val="60000"/>
                    <a:lumOff val="40000"/>
                  </a:schemeClr>
                </a:solidFill>
              </a:rPr>
              <a:t>1</a:t>
            </a:r>
            <a:r>
              <a:rPr lang="en-GB" dirty="0" smtClean="0">
                <a:solidFill>
                  <a:schemeClr val="accent1">
                    <a:lumMod val="60000"/>
                    <a:lumOff val="40000"/>
                  </a:schemeClr>
                </a:solidFill>
              </a:rPr>
              <a:t>6 </a:t>
            </a:r>
            <a:r>
              <a:rPr lang="en-GB" dirty="0">
                <a:solidFill>
                  <a:schemeClr val="accent1">
                    <a:lumMod val="60000"/>
                    <a:lumOff val="40000"/>
                  </a:schemeClr>
                </a:solidFill>
              </a:rPr>
              <a:t>bottling lines forming part of the core plant </a:t>
            </a:r>
            <a:r>
              <a:rPr lang="en-GB" dirty="0" smtClean="0">
                <a:solidFill>
                  <a:schemeClr val="accent1">
                    <a:lumMod val="60000"/>
                    <a:lumOff val="40000"/>
                  </a:schemeClr>
                </a:solidFill>
              </a:rPr>
              <a:t>infrastructure.</a:t>
            </a:r>
          </a:p>
          <a:p>
            <a:pPr marL="285750" indent="-285750" algn="just">
              <a:spcBef>
                <a:spcPts val="800"/>
              </a:spcBef>
              <a:buFont typeface="Arial" pitchFamily="34" charset="0"/>
              <a:buChar char="•"/>
              <a:defRPr sz="1400">
                <a:solidFill>
                  <a:srgbClr val="2B2B2B"/>
                </a:solidFill>
                <a:latin typeface="Arial"/>
              </a:defRPr>
            </a:pPr>
            <a:r>
              <a:rPr dirty="0" smtClean="0">
                <a:solidFill>
                  <a:schemeClr val="accent1">
                    <a:lumMod val="60000"/>
                    <a:lumOff val="40000"/>
                  </a:schemeClr>
                </a:solidFill>
              </a:rPr>
              <a:t>Product </a:t>
            </a:r>
            <a:r>
              <a:rPr dirty="0">
                <a:solidFill>
                  <a:schemeClr val="accent1">
                    <a:lumMod val="60000"/>
                    <a:lumOff val="40000"/>
                  </a:schemeClr>
                </a:solidFill>
              </a:rPr>
              <a:t>Versatility Framework: Purpose-built layout to run Fuel Ethanol, ENA, Rectified Spirits, Country Liquor, and Premium IMFL lines.</a:t>
            </a:r>
          </a:p>
        </p:txBody>
      </p:sp>
    </p:spTree>
    <p:extLst>
      <p:ext uri="{BB962C8B-B14F-4D97-AF65-F5344CB8AC3E}">
        <p14:creationId xmlns:p14="http://schemas.microsoft.com/office/powerpoint/2010/main" val="4131277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58368"/>
          </a:xfrm>
          <a:prstGeom prst="rect">
            <a:avLst/>
          </a:prstGeom>
          <a:solidFill>
            <a:schemeClr val="bg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0" y="53587"/>
            <a:ext cx="5674951" cy="477054"/>
          </a:xfrm>
          <a:prstGeom prst="rect">
            <a:avLst/>
          </a:prstGeom>
          <a:noFill/>
        </p:spPr>
        <p:txBody>
          <a:bodyPr wrap="none">
            <a:spAutoFit/>
          </a:bodyPr>
          <a:lstStyle/>
          <a:p>
            <a:pPr algn="ctr">
              <a:defRPr sz="2500" b="1">
                <a:solidFill>
                  <a:srgbClr val="FFFFFF"/>
                </a:solidFill>
                <a:latin typeface="Aptos Display"/>
              </a:defRPr>
            </a:pPr>
            <a:r>
              <a:rPr lang="en-IN" sz="2500" dirty="0">
                <a:solidFill>
                  <a:schemeClr val="accent1"/>
                </a:solidFill>
              </a:rPr>
              <a:t>Industry Overview &amp; Future Outlook</a:t>
            </a:r>
          </a:p>
        </p:txBody>
      </p:sp>
      <p:sp>
        <p:nvSpPr>
          <p:cNvPr id="17" name="TextBox 16"/>
          <p:cNvSpPr txBox="1"/>
          <p:nvPr/>
        </p:nvSpPr>
        <p:spPr>
          <a:xfrm>
            <a:off x="8748854" y="6510528"/>
            <a:ext cx="2940227" cy="215444"/>
          </a:xfrm>
          <a:prstGeom prst="rect">
            <a:avLst/>
          </a:prstGeom>
          <a:noFill/>
        </p:spPr>
        <p:txBody>
          <a:bodyPr wrap="none">
            <a:spAutoFit/>
          </a:bodyPr>
          <a:lstStyle/>
          <a:p>
            <a:pPr algn="r">
              <a:defRPr sz="800">
                <a:solidFill>
                  <a:srgbClr val="737880"/>
                </a:solidFill>
                <a:latin typeface="Aptos"/>
              </a:defRPr>
            </a:pPr>
            <a:r>
              <a:rPr dirty="0">
                <a:solidFill>
                  <a:schemeClr val="tx1">
                    <a:lumMod val="95000"/>
                  </a:schemeClr>
                </a:solidFill>
              </a:rPr>
              <a:t>SVP INDUSTRIES LIMITED  |  PRIVATE &amp; CONFIDENTIAL</a:t>
            </a:r>
          </a:p>
        </p:txBody>
      </p:sp>
      <p:sp>
        <p:nvSpPr>
          <p:cNvPr id="18" name="Rectangle 17"/>
          <p:cNvSpPr/>
          <p:nvPr/>
        </p:nvSpPr>
        <p:spPr>
          <a:xfrm>
            <a:off x="645023" y="1371600"/>
            <a:ext cx="5120640" cy="3546389"/>
          </a:xfrm>
          <a:prstGeom prst="rect">
            <a:avLst/>
          </a:prstGeom>
          <a:solidFill>
            <a:schemeClr val="bg1">
              <a:lumMod val="75000"/>
              <a:lumOff val="25000"/>
            </a:schemeClr>
          </a:solidFill>
          <a:ln w="12700">
            <a:solidFill>
              <a:srgbClr val="0B3C27"/>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r>
              <a:rPr dirty="0">
                <a:solidFill>
                  <a:schemeClr val="accent1"/>
                </a:solidFill>
              </a:rPr>
              <a:t>The Macro Environment</a:t>
            </a:r>
          </a:p>
          <a:p>
            <a:pPr algn="just">
              <a:spcBef>
                <a:spcPts val="800"/>
              </a:spcBef>
              <a:defRPr sz="1400">
                <a:solidFill>
                  <a:srgbClr val="2B2B2B"/>
                </a:solidFill>
                <a:latin typeface="Arial"/>
              </a:defRPr>
            </a:pPr>
            <a:r>
              <a:rPr dirty="0">
                <a:solidFill>
                  <a:schemeClr val="accent1">
                    <a:lumMod val="60000"/>
                    <a:lumOff val="40000"/>
                  </a:schemeClr>
                </a:solidFill>
              </a:rPr>
              <a:t>• Massive Market Scale: The Indian liquor and distillery bottling sector is rapidly expanding from USD 15.2 Billion towards USD 23.9 Billion.</a:t>
            </a:r>
          </a:p>
          <a:p>
            <a:pPr algn="just">
              <a:spcBef>
                <a:spcPts val="800"/>
              </a:spcBef>
              <a:defRPr sz="1400">
                <a:solidFill>
                  <a:srgbClr val="2B2B2B"/>
                </a:solidFill>
                <a:latin typeface="Arial"/>
              </a:defRPr>
            </a:pPr>
            <a:r>
              <a:rPr dirty="0">
                <a:solidFill>
                  <a:schemeClr val="accent1">
                    <a:lumMod val="60000"/>
                    <a:lumOff val="40000"/>
                  </a:schemeClr>
                </a:solidFill>
              </a:rPr>
              <a:t>• The Biofuel Revolution: Fuel-grade ethanol demand enjoys a stellar 7.2% CAGR, changing traditional distilleries into critical national energy units.</a:t>
            </a:r>
          </a:p>
        </p:txBody>
      </p:sp>
      <p:sp>
        <p:nvSpPr>
          <p:cNvPr id="19" name="Rectangle 18"/>
          <p:cNvSpPr/>
          <p:nvPr/>
        </p:nvSpPr>
        <p:spPr>
          <a:xfrm>
            <a:off x="6177876" y="1371600"/>
            <a:ext cx="5242255" cy="3546389"/>
          </a:xfrm>
          <a:prstGeom prst="rect">
            <a:avLst/>
          </a:prstGeom>
          <a:solidFill>
            <a:schemeClr val="bg1">
              <a:lumMod val="75000"/>
              <a:lumOff val="25000"/>
            </a:schemeClr>
          </a:solidFill>
          <a:ln w="12700">
            <a:solidFill>
              <a:srgbClr val="0B3C27"/>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r>
              <a:rPr dirty="0">
                <a:solidFill>
                  <a:schemeClr val="accent1"/>
                </a:solidFill>
              </a:rPr>
              <a:t>Future Macro Vectors</a:t>
            </a:r>
          </a:p>
          <a:p>
            <a:pPr algn="just">
              <a:spcBef>
                <a:spcPts val="800"/>
              </a:spcBef>
              <a:defRPr sz="1400">
                <a:solidFill>
                  <a:srgbClr val="2B2B2B"/>
                </a:solidFill>
                <a:latin typeface="Arial"/>
              </a:defRPr>
            </a:pPr>
            <a:r>
              <a:rPr dirty="0">
                <a:solidFill>
                  <a:schemeClr val="accent1">
                    <a:lumMod val="60000"/>
                    <a:lumOff val="40000"/>
                  </a:schemeClr>
                </a:solidFill>
              </a:rPr>
              <a:t>• Aggressive National Goals: India's National Policy on Biofuels advanced its clean strategy to hit 27% ethanol blending in petrol by 2030.</a:t>
            </a:r>
          </a:p>
          <a:p>
            <a:pPr algn="just">
              <a:spcBef>
                <a:spcPts val="800"/>
              </a:spcBef>
              <a:defRPr sz="1400">
                <a:solidFill>
                  <a:srgbClr val="2B2B2B"/>
                </a:solidFill>
                <a:latin typeface="Arial"/>
              </a:defRPr>
            </a:pPr>
            <a:r>
              <a:rPr dirty="0">
                <a:solidFill>
                  <a:schemeClr val="accent1">
                    <a:lumMod val="60000"/>
                    <a:lumOff val="40000"/>
                  </a:schemeClr>
                </a:solidFill>
              </a:rPr>
              <a:t>• Guaranteed Off-Take Contracts: State Oil Marketing Companies (OMCs) sign multi-year pricing structures to secure supply and cover production deficits.</a:t>
            </a:r>
          </a:p>
          <a:p>
            <a:pPr algn="just">
              <a:spcBef>
                <a:spcPts val="800"/>
              </a:spcBef>
              <a:defRPr sz="1400">
                <a:solidFill>
                  <a:srgbClr val="2B2B2B"/>
                </a:solidFill>
                <a:latin typeface="Arial"/>
              </a:defRPr>
            </a:pPr>
            <a:r>
              <a:rPr dirty="0">
                <a:solidFill>
                  <a:schemeClr val="accent1">
                    <a:lumMod val="60000"/>
                    <a:lumOff val="40000"/>
                  </a:schemeClr>
                </a:solidFill>
              </a:rPr>
              <a:t>• Premiumisation Margin Boom: Rapid consumer shift toward high-value craft spirits and contract packaging yields immense structural returns.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58368"/>
          </a:xfrm>
          <a:prstGeom prst="rect">
            <a:avLst/>
          </a:prstGeom>
          <a:solidFill>
            <a:schemeClr val="bg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0" y="90657"/>
            <a:ext cx="5642186" cy="477054"/>
          </a:xfrm>
          <a:prstGeom prst="rect">
            <a:avLst/>
          </a:prstGeom>
          <a:noFill/>
        </p:spPr>
        <p:txBody>
          <a:bodyPr wrap="none">
            <a:spAutoFit/>
          </a:bodyPr>
          <a:lstStyle/>
          <a:p>
            <a:pPr>
              <a:defRPr sz="2500" b="1">
                <a:solidFill>
                  <a:srgbClr val="FFFFFF"/>
                </a:solidFill>
                <a:latin typeface="Aptos Display"/>
              </a:defRPr>
            </a:pPr>
            <a:r>
              <a:rPr sz="2500" dirty="0">
                <a:solidFill>
                  <a:schemeClr val="accent1"/>
                </a:solidFill>
              </a:rPr>
              <a:t>State Growth &amp; Location Advantage</a:t>
            </a:r>
          </a:p>
        </p:txBody>
      </p:sp>
      <p:sp>
        <p:nvSpPr>
          <p:cNvPr id="4" name="Rectangle 3"/>
          <p:cNvSpPr/>
          <p:nvPr/>
        </p:nvSpPr>
        <p:spPr>
          <a:xfrm>
            <a:off x="502920" y="786384"/>
            <a:ext cx="1051560" cy="50292"/>
          </a:xfrm>
          <a:prstGeom prst="rect">
            <a:avLst/>
          </a:prstGeom>
          <a:solidFill>
            <a:srgbClr val="BE91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94495" y="5122151"/>
            <a:ext cx="7418495" cy="419987"/>
          </a:xfrm>
          <a:prstGeom prst="roundRect">
            <a:avLst/>
          </a:prstGeom>
          <a:solidFill>
            <a:schemeClr val="bg1">
              <a:lumMod val="75000"/>
              <a:lumOff val="25000"/>
            </a:schemeClr>
          </a:solidFill>
          <a:ln w="1016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61802" y="5185950"/>
            <a:ext cx="1189749" cy="292388"/>
          </a:xfrm>
          <a:prstGeom prst="rect">
            <a:avLst/>
          </a:prstGeom>
          <a:noFill/>
        </p:spPr>
        <p:txBody>
          <a:bodyPr wrap="none">
            <a:spAutoFit/>
          </a:bodyPr>
          <a:lstStyle/>
          <a:p>
            <a:pPr>
              <a:defRPr sz="1300" b="1">
                <a:solidFill>
                  <a:srgbClr val="182D4C"/>
                </a:solidFill>
                <a:latin typeface="Aptos"/>
              </a:defRPr>
            </a:pPr>
            <a:r>
              <a:rPr dirty="0">
                <a:solidFill>
                  <a:schemeClr val="accent1"/>
                </a:solidFill>
              </a:rPr>
              <a:t>Connectivity</a:t>
            </a:r>
          </a:p>
        </p:txBody>
      </p:sp>
      <p:sp>
        <p:nvSpPr>
          <p:cNvPr id="10" name="TextBox 9"/>
          <p:cNvSpPr txBox="1"/>
          <p:nvPr/>
        </p:nvSpPr>
        <p:spPr>
          <a:xfrm>
            <a:off x="2367559" y="5210696"/>
            <a:ext cx="3480055" cy="284693"/>
          </a:xfrm>
          <a:prstGeom prst="rect">
            <a:avLst/>
          </a:prstGeom>
          <a:noFill/>
        </p:spPr>
        <p:txBody>
          <a:bodyPr wrap="none">
            <a:spAutoFit/>
          </a:bodyPr>
          <a:lstStyle/>
          <a:p>
            <a:pPr>
              <a:spcAft>
                <a:spcPts val="0"/>
              </a:spcAft>
              <a:defRPr sz="1250">
                <a:solidFill>
                  <a:srgbClr val="3C4148"/>
                </a:solidFill>
                <a:latin typeface="Aptos"/>
              </a:defRPr>
            </a:pPr>
            <a:r>
              <a:rPr dirty="0">
                <a:solidFill>
                  <a:schemeClr val="accent1">
                    <a:lumMod val="60000"/>
                    <a:lumOff val="40000"/>
                  </a:schemeClr>
                </a:solidFill>
              </a:rPr>
              <a:t>Located on the Delhi–</a:t>
            </a:r>
            <a:r>
              <a:rPr dirty="0" err="1">
                <a:solidFill>
                  <a:schemeClr val="accent1">
                    <a:lumMod val="60000"/>
                    <a:lumOff val="40000"/>
                  </a:schemeClr>
                </a:solidFill>
              </a:rPr>
              <a:t>Muzaffarnagar</a:t>
            </a:r>
            <a:r>
              <a:rPr dirty="0">
                <a:solidFill>
                  <a:schemeClr val="accent1">
                    <a:lumMod val="60000"/>
                    <a:lumOff val="40000"/>
                  </a:schemeClr>
                </a:solidFill>
              </a:rPr>
              <a:t> Highway</a:t>
            </a:r>
            <a:r>
              <a:rPr dirty="0">
                <a:solidFill>
                  <a:schemeClr val="tx1">
                    <a:lumMod val="95000"/>
                  </a:schemeClr>
                </a:solidFill>
              </a:rPr>
              <a:t>.</a:t>
            </a:r>
          </a:p>
        </p:txBody>
      </p:sp>
      <p:sp>
        <p:nvSpPr>
          <p:cNvPr id="17" name="TextBox 16"/>
          <p:cNvSpPr txBox="1"/>
          <p:nvPr/>
        </p:nvSpPr>
        <p:spPr>
          <a:xfrm>
            <a:off x="8748854" y="6510528"/>
            <a:ext cx="2940227" cy="215444"/>
          </a:xfrm>
          <a:prstGeom prst="rect">
            <a:avLst/>
          </a:prstGeom>
          <a:noFill/>
        </p:spPr>
        <p:txBody>
          <a:bodyPr wrap="none">
            <a:spAutoFit/>
          </a:bodyPr>
          <a:lstStyle/>
          <a:p>
            <a:pPr algn="r">
              <a:defRPr sz="800">
                <a:solidFill>
                  <a:srgbClr val="737880"/>
                </a:solidFill>
                <a:latin typeface="Aptos"/>
              </a:defRPr>
            </a:pPr>
            <a:r>
              <a:t>SVP INDUSTRIES LIMITED  |  PRIVATE &amp; CONFIDENTIAL</a:t>
            </a:r>
          </a:p>
        </p:txBody>
      </p:sp>
      <p:sp>
        <p:nvSpPr>
          <p:cNvPr id="18" name="Rectangle 17"/>
          <p:cNvSpPr/>
          <p:nvPr/>
        </p:nvSpPr>
        <p:spPr>
          <a:xfrm>
            <a:off x="731520" y="1132373"/>
            <a:ext cx="4359464" cy="3613888"/>
          </a:xfrm>
          <a:prstGeom prst="rect">
            <a:avLst/>
          </a:prstGeom>
          <a:solidFill>
            <a:schemeClr val="bg1">
              <a:lumMod val="75000"/>
              <a:lumOff val="25000"/>
            </a:schemeClr>
          </a:solidFill>
          <a:ln w="1270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r>
              <a:rPr dirty="0">
                <a:solidFill>
                  <a:schemeClr val="accent1"/>
                </a:solidFill>
              </a:rPr>
              <a:t>The Biofuel Epicenter: Uttar Pradesh</a:t>
            </a:r>
          </a:p>
          <a:p>
            <a:pPr algn="just">
              <a:spcBef>
                <a:spcPts val="800"/>
              </a:spcBef>
              <a:defRPr sz="1400">
                <a:solidFill>
                  <a:srgbClr val="2B2B2B"/>
                </a:solidFill>
                <a:latin typeface="Arial"/>
              </a:defRPr>
            </a:pPr>
            <a:r>
              <a:rPr dirty="0">
                <a:solidFill>
                  <a:schemeClr val="accent1">
                    <a:lumMod val="60000"/>
                    <a:lumOff val="40000"/>
                  </a:schemeClr>
                </a:solidFill>
              </a:rPr>
              <a:t>• Pro-Business Framework: UP State Excise policies offer fast-track single-window clearances and relaxed interstate export frameworks.</a:t>
            </a:r>
          </a:p>
          <a:p>
            <a:pPr algn="just">
              <a:spcBef>
                <a:spcPts val="800"/>
              </a:spcBef>
              <a:defRPr sz="1400">
                <a:solidFill>
                  <a:srgbClr val="2B2B2B"/>
                </a:solidFill>
                <a:latin typeface="Arial"/>
              </a:defRPr>
            </a:pPr>
            <a:r>
              <a:rPr dirty="0">
                <a:solidFill>
                  <a:schemeClr val="accent1">
                    <a:lumMod val="60000"/>
                    <a:lumOff val="40000"/>
                  </a:schemeClr>
                </a:solidFill>
              </a:rPr>
              <a:t>• Huge Regional Landscape: The North Indian regional alcohol network is valued at USD 4.4 Billion and rising steadily to USD 6.7 Billion.</a:t>
            </a:r>
          </a:p>
        </p:txBody>
      </p:sp>
      <p:sp>
        <p:nvSpPr>
          <p:cNvPr id="19" name="Rectangle 18"/>
          <p:cNvSpPr/>
          <p:nvPr/>
        </p:nvSpPr>
        <p:spPr>
          <a:xfrm>
            <a:off x="6097730" y="1132372"/>
            <a:ext cx="4257232" cy="3613889"/>
          </a:xfrm>
          <a:prstGeom prst="rect">
            <a:avLst/>
          </a:prstGeom>
          <a:solidFill>
            <a:schemeClr val="bg1">
              <a:lumMod val="75000"/>
              <a:lumOff val="25000"/>
            </a:schemeClr>
          </a:solidFill>
          <a:ln w="12700">
            <a:solidFill>
              <a:schemeClr val="bg1">
                <a:lumMod val="95000"/>
                <a:lumOff val="5000"/>
              </a:schemeClr>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1400"/>
              </a:spcAft>
              <a:defRPr sz="2000" b="1">
                <a:solidFill>
                  <a:srgbClr val="0B3C27"/>
                </a:solidFill>
                <a:latin typeface="Georgia"/>
              </a:defRPr>
            </a:pPr>
            <a:r>
              <a:rPr dirty="0" err="1">
                <a:solidFill>
                  <a:schemeClr val="accent1"/>
                </a:solidFill>
              </a:rPr>
              <a:t>Mansurpur</a:t>
            </a:r>
            <a:r>
              <a:rPr dirty="0">
                <a:solidFill>
                  <a:schemeClr val="accent1"/>
                </a:solidFill>
              </a:rPr>
              <a:t>, Muzaffarnagar</a:t>
            </a:r>
          </a:p>
          <a:p>
            <a:pPr algn="just">
              <a:spcBef>
                <a:spcPts val="800"/>
              </a:spcBef>
              <a:defRPr sz="1400">
                <a:solidFill>
                  <a:srgbClr val="2B2B2B"/>
                </a:solidFill>
                <a:latin typeface="Arial"/>
              </a:defRPr>
            </a:pPr>
            <a:r>
              <a:rPr dirty="0">
                <a:solidFill>
                  <a:schemeClr val="accent1">
                    <a:lumMod val="60000"/>
                    <a:lumOff val="40000"/>
                  </a:schemeClr>
                </a:solidFill>
              </a:rPr>
              <a:t>• The Core Sugar Belt Advantage: Placed at the very heart of heavy sugar milling zones, enabling zero-distance pipeline sourcing for cheap molasses feedstock.</a:t>
            </a:r>
          </a:p>
          <a:p>
            <a:pPr algn="just">
              <a:spcBef>
                <a:spcPts val="800"/>
              </a:spcBef>
              <a:defRPr sz="1400">
                <a:solidFill>
                  <a:srgbClr val="2B2B2B"/>
                </a:solidFill>
                <a:latin typeface="Arial"/>
              </a:defRPr>
            </a:pPr>
            <a:r>
              <a:rPr dirty="0">
                <a:solidFill>
                  <a:schemeClr val="accent1">
                    <a:lumMod val="60000"/>
                    <a:lumOff val="40000"/>
                  </a:schemeClr>
                </a:solidFill>
              </a:rPr>
              <a:t>• Grain Sourcing Access: Exceptional transit logistics provide rapid access to grain storage pools in adjoining farming states.</a:t>
            </a:r>
          </a:p>
          <a:p>
            <a:pPr algn="just">
              <a:spcBef>
                <a:spcPts val="800"/>
              </a:spcBef>
              <a:defRPr sz="1400">
                <a:solidFill>
                  <a:srgbClr val="2B2B2B"/>
                </a:solidFill>
                <a:latin typeface="Arial"/>
              </a:defRPr>
            </a:pPr>
            <a:r>
              <a:rPr dirty="0">
                <a:solidFill>
                  <a:schemeClr val="accent1">
                    <a:lumMod val="60000"/>
                    <a:lumOff val="40000"/>
                  </a:schemeClr>
                </a:solidFill>
              </a:rPr>
              <a:t>• </a:t>
            </a:r>
            <a:r>
              <a:rPr dirty="0" err="1">
                <a:solidFill>
                  <a:schemeClr val="accent1">
                    <a:lumMod val="60000"/>
                    <a:lumOff val="40000"/>
                  </a:schemeClr>
                </a:solidFill>
              </a:rPr>
              <a:t>Minimised</a:t>
            </a:r>
            <a:r>
              <a:rPr dirty="0">
                <a:solidFill>
                  <a:schemeClr val="accent1">
                    <a:lumMod val="60000"/>
                    <a:lumOff val="40000"/>
                  </a:schemeClr>
                </a:solidFill>
              </a:rPr>
              <a:t> Inbound Costs: Strategic placement eliminates multi-state freight taxes and heavily trims material handling overheads.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77054"/>
          </a:xfrm>
          <a:prstGeom prst="rect">
            <a:avLst/>
          </a:prstGeom>
          <a:solidFill>
            <a:schemeClr val="bg2">
              <a:lumMod val="75000"/>
            </a:schemeClr>
          </a:solidFill>
          <a:ln>
            <a:solidFill>
              <a:schemeClr val="bg1">
                <a:lumMod val="95000"/>
                <a:lumOff val="5000"/>
              </a:schemeClr>
            </a:solidFill>
          </a:ln>
        </p:spPr>
        <p:txBody>
          <a:bodyPr wrap="square">
            <a:spAutoFit/>
          </a:bodyPr>
          <a:lstStyle/>
          <a:p>
            <a:pPr algn="l"/>
            <a:r>
              <a:rPr sz="2500" b="1" i="0" dirty="0">
                <a:solidFill>
                  <a:schemeClr val="accent1"/>
                </a:solidFill>
              </a:rPr>
              <a:t>Business Snapshot</a:t>
            </a:r>
          </a:p>
        </p:txBody>
      </p:sp>
      <p:sp>
        <p:nvSpPr>
          <p:cNvPr id="10" name="Rounded Rectangle 9"/>
          <p:cNvSpPr/>
          <p:nvPr/>
        </p:nvSpPr>
        <p:spPr>
          <a:xfrm>
            <a:off x="2359564" y="3329334"/>
            <a:ext cx="5865176" cy="2389671"/>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251772" y="3477730"/>
            <a:ext cx="5228528" cy="1046440"/>
          </a:xfrm>
          <a:prstGeom prst="rect">
            <a:avLst/>
          </a:prstGeom>
          <a:noFill/>
        </p:spPr>
        <p:txBody>
          <a:bodyPr wrap="square">
            <a:spAutoFit/>
          </a:bodyPr>
          <a:lstStyle/>
          <a:p>
            <a:pPr algn="ctr"/>
            <a:r>
              <a:rPr lang="en-GB" sz="2400" b="1" i="0" dirty="0" smtClean="0">
                <a:solidFill>
                  <a:srgbClr val="CFB15C"/>
                </a:solidFill>
              </a:rPr>
              <a:t>Popular Brand</a:t>
            </a:r>
          </a:p>
          <a:p>
            <a:pPr algn="ctr"/>
            <a:r>
              <a:rPr lang="en-GB" sz="1400" b="1" i="0" dirty="0" smtClean="0">
                <a:solidFill>
                  <a:srgbClr val="CFB15C"/>
                </a:solidFill>
              </a:rPr>
              <a:t>The Company established the following brands:</a:t>
            </a:r>
          </a:p>
          <a:p>
            <a:pPr algn="l"/>
            <a:endParaRPr sz="2400" b="1" i="0" dirty="0">
              <a:solidFill>
                <a:srgbClr val="CFB15C"/>
              </a:solidFill>
              <a:latin typeface="Georgia"/>
            </a:endParaRPr>
          </a:p>
        </p:txBody>
      </p:sp>
      <p:sp>
        <p:nvSpPr>
          <p:cNvPr id="12" name="TextBox 11"/>
          <p:cNvSpPr txBox="1"/>
          <p:nvPr/>
        </p:nvSpPr>
        <p:spPr>
          <a:xfrm>
            <a:off x="2761392" y="4221714"/>
            <a:ext cx="2980944" cy="1169551"/>
          </a:xfrm>
          <a:prstGeom prst="rect">
            <a:avLst/>
          </a:prstGeom>
          <a:noFill/>
        </p:spPr>
        <p:txBody>
          <a:bodyPr wrap="square">
            <a:spAutoFit/>
          </a:bodyPr>
          <a:lstStyle/>
          <a:p>
            <a:pPr marL="342900" indent="-342900">
              <a:buAutoNum type="arabicPeriod"/>
            </a:pPr>
            <a:r>
              <a:rPr lang="en-GB" sz="1400" dirty="0">
                <a:solidFill>
                  <a:schemeClr val="accent1">
                    <a:lumMod val="40000"/>
                    <a:lumOff val="60000"/>
                  </a:schemeClr>
                </a:solidFill>
              </a:rPr>
              <a:t>Fighter Gold</a:t>
            </a:r>
          </a:p>
          <a:p>
            <a:pPr marL="342900" indent="-342900">
              <a:buAutoNum type="arabicPeriod"/>
            </a:pPr>
            <a:r>
              <a:rPr lang="en-GB" sz="1400" dirty="0" err="1">
                <a:solidFill>
                  <a:schemeClr val="accent1">
                    <a:lumMod val="40000"/>
                    <a:lumOff val="60000"/>
                  </a:schemeClr>
                </a:solidFill>
              </a:rPr>
              <a:t>Tohfa</a:t>
            </a:r>
            <a:endParaRPr lang="en-GB" sz="1400" dirty="0">
              <a:solidFill>
                <a:schemeClr val="accent1">
                  <a:lumMod val="40000"/>
                  <a:lumOff val="60000"/>
                </a:schemeClr>
              </a:solidFill>
            </a:endParaRPr>
          </a:p>
          <a:p>
            <a:pPr marL="342900" indent="-342900">
              <a:buAutoNum type="arabicPeriod"/>
            </a:pPr>
            <a:r>
              <a:rPr lang="en-GB" sz="1400" dirty="0" err="1">
                <a:solidFill>
                  <a:schemeClr val="accent1">
                    <a:lumMod val="40000"/>
                    <a:lumOff val="60000"/>
                  </a:schemeClr>
                </a:solidFill>
              </a:rPr>
              <a:t>Dil</a:t>
            </a:r>
            <a:r>
              <a:rPr lang="en-GB" sz="1400" dirty="0">
                <a:solidFill>
                  <a:schemeClr val="accent1">
                    <a:lumMod val="40000"/>
                    <a:lumOff val="60000"/>
                  </a:schemeClr>
                </a:solidFill>
              </a:rPr>
              <a:t> se</a:t>
            </a:r>
          </a:p>
          <a:p>
            <a:pPr marL="342900" indent="-342900">
              <a:buAutoNum type="arabicPeriod"/>
            </a:pPr>
            <a:r>
              <a:rPr lang="en-GB" sz="1400" dirty="0" err="1">
                <a:solidFill>
                  <a:schemeClr val="accent1">
                    <a:lumMod val="40000"/>
                    <a:lumOff val="60000"/>
                  </a:schemeClr>
                </a:solidFill>
              </a:rPr>
              <a:t>Mr.</a:t>
            </a:r>
            <a:r>
              <a:rPr lang="en-GB" sz="1400" dirty="0">
                <a:solidFill>
                  <a:schemeClr val="accent1">
                    <a:lumMod val="40000"/>
                    <a:lumOff val="60000"/>
                  </a:schemeClr>
                </a:solidFill>
              </a:rPr>
              <a:t> India </a:t>
            </a:r>
          </a:p>
          <a:p>
            <a:pPr marL="342900" indent="-342900">
              <a:buAutoNum type="arabicPeriod"/>
            </a:pPr>
            <a:r>
              <a:rPr lang="en-GB" sz="1400" dirty="0" err="1">
                <a:solidFill>
                  <a:schemeClr val="accent1">
                    <a:lumMod val="40000"/>
                    <a:lumOff val="60000"/>
                  </a:schemeClr>
                </a:solidFill>
              </a:rPr>
              <a:t>Boby</a:t>
            </a:r>
            <a:r>
              <a:rPr lang="en-GB" sz="1400" dirty="0">
                <a:solidFill>
                  <a:schemeClr val="accent1">
                    <a:lumMod val="40000"/>
                    <a:lumOff val="60000"/>
                  </a:schemeClr>
                </a:solidFill>
              </a:rPr>
              <a:t> </a:t>
            </a:r>
            <a:r>
              <a:rPr lang="en-GB" sz="1400" dirty="0" err="1">
                <a:solidFill>
                  <a:schemeClr val="accent1">
                    <a:lumMod val="40000"/>
                    <a:lumOff val="60000"/>
                  </a:schemeClr>
                </a:solidFill>
              </a:rPr>
              <a:t>Lite</a:t>
            </a:r>
            <a:endParaRPr lang="en-IN" sz="1400" dirty="0">
              <a:solidFill>
                <a:schemeClr val="accent1">
                  <a:lumMod val="40000"/>
                  <a:lumOff val="60000"/>
                </a:schemeClr>
              </a:solidFill>
            </a:endParaRPr>
          </a:p>
        </p:txBody>
      </p:sp>
      <p:pic>
        <p:nvPicPr>
          <p:cNvPr id="2052" name="Picture 4" descr="C:\Users\AVM\OneDrive\Desktop\WhatsApp Image 2026-09-18 at 12.16.22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5480" y="821379"/>
            <a:ext cx="6785096" cy="18411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Fighter Gold Rum 750ml Single Pack Rum Bottle Packaging Rum - Lazada |  Lazada Philippines"/>
          <p:cNvPicPr/>
          <p:nvPr/>
        </p:nvPicPr>
        <p:blipFill>
          <a:blip r:embed="rId3">
            <a:extLst>
              <a:ext uri="{28A0092B-C50C-407E-A947-70E740481C1C}">
                <a14:useLocalDpi xmlns:a14="http://schemas.microsoft.com/office/drawing/2010/main" val="0"/>
              </a:ext>
            </a:extLst>
          </a:blip>
          <a:srcRect/>
          <a:stretch>
            <a:fillRect/>
          </a:stretch>
        </p:blipFill>
        <p:spPr bwMode="auto">
          <a:xfrm>
            <a:off x="6339236" y="4221714"/>
            <a:ext cx="1737964" cy="117664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77054"/>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l"/>
            <a:r>
              <a:rPr sz="2500" b="1" i="0" dirty="0">
                <a:solidFill>
                  <a:schemeClr val="accent1"/>
                </a:solidFill>
              </a:rPr>
              <a:t>Invitation for Expression of Interest</a:t>
            </a:r>
          </a:p>
        </p:txBody>
      </p:sp>
      <p:sp>
        <p:nvSpPr>
          <p:cNvPr id="4" name="TextBox 3"/>
          <p:cNvSpPr txBox="1"/>
          <p:nvPr/>
        </p:nvSpPr>
        <p:spPr>
          <a:xfrm>
            <a:off x="731520" y="1234440"/>
            <a:ext cx="10698480" cy="502920"/>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ctr"/>
            <a:r>
              <a:rPr sz="2700" b="1" i="0" dirty="0">
                <a:solidFill>
                  <a:srgbClr val="CFB15C"/>
                </a:solidFill>
              </a:rPr>
              <a:t>PUBLICATION OF FORM G</a:t>
            </a:r>
          </a:p>
        </p:txBody>
      </p:sp>
      <p:sp>
        <p:nvSpPr>
          <p:cNvPr id="5" name="Rectangle 4"/>
          <p:cNvSpPr/>
          <p:nvPr/>
        </p:nvSpPr>
        <p:spPr>
          <a:xfrm>
            <a:off x="4297680" y="1874519"/>
            <a:ext cx="3566160" cy="32004"/>
          </a:xfrm>
          <a:prstGeom prst="rect">
            <a:avLst/>
          </a:prstGeom>
          <a:solidFill>
            <a:srgbClr val="CFB1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914400" y="2331720"/>
            <a:ext cx="3154680" cy="2377440"/>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smtClean="0"/>
          </a:p>
          <a:p>
            <a:pPr algn="ctr"/>
            <a:endParaRPr lang="en-GB" dirty="0"/>
          </a:p>
          <a:p>
            <a:pPr algn="ctr"/>
            <a:endParaRPr lang="en-GB" dirty="0" smtClean="0"/>
          </a:p>
          <a:p>
            <a:pPr algn="ctr"/>
            <a:r>
              <a:rPr lang="en-GB" dirty="0" smtClean="0"/>
              <a:t>Publication</a:t>
            </a:r>
            <a:r>
              <a:rPr lang="en-GB" dirty="0"/>
              <a:t>: </a:t>
            </a:r>
            <a:r>
              <a:rPr lang="en-GB" dirty="0" err="1"/>
              <a:t>Jansatta</a:t>
            </a:r>
            <a:r>
              <a:rPr lang="en-GB" dirty="0"/>
              <a:t> (Hindi) &amp; Financial Express (English)</a:t>
            </a:r>
            <a:endParaRPr lang="en-GB" dirty="0"/>
          </a:p>
        </p:txBody>
      </p:sp>
      <p:sp>
        <p:nvSpPr>
          <p:cNvPr id="7" name="TextBox 6"/>
          <p:cNvSpPr txBox="1"/>
          <p:nvPr/>
        </p:nvSpPr>
        <p:spPr>
          <a:xfrm>
            <a:off x="1115568" y="2496323"/>
            <a:ext cx="2752344" cy="353943"/>
          </a:xfrm>
          <a:prstGeom prst="rect">
            <a:avLst/>
          </a:prstGeom>
          <a:noFill/>
        </p:spPr>
        <p:txBody>
          <a:bodyPr wrap="square">
            <a:spAutoFit/>
          </a:bodyPr>
          <a:lstStyle/>
          <a:p>
            <a:pPr algn="l"/>
            <a:r>
              <a:rPr sz="1700" b="1" i="0" dirty="0">
                <a:solidFill>
                  <a:srgbClr val="CFB15C"/>
                </a:solidFill>
              </a:rPr>
              <a:t>PUBLICATION DATE</a:t>
            </a:r>
          </a:p>
        </p:txBody>
      </p:sp>
      <p:sp>
        <p:nvSpPr>
          <p:cNvPr id="8" name="TextBox 7"/>
          <p:cNvSpPr txBox="1"/>
          <p:nvPr/>
        </p:nvSpPr>
        <p:spPr>
          <a:xfrm>
            <a:off x="1115568" y="3147427"/>
            <a:ext cx="2752344" cy="307777"/>
          </a:xfrm>
          <a:prstGeom prst="rect">
            <a:avLst/>
          </a:prstGeom>
          <a:noFill/>
        </p:spPr>
        <p:txBody>
          <a:bodyPr wrap="square">
            <a:spAutoFit/>
          </a:bodyPr>
          <a:lstStyle/>
          <a:p>
            <a:pPr algn="ctr"/>
            <a:r>
              <a:rPr sz="1400" b="0" i="0" dirty="0">
                <a:solidFill>
                  <a:srgbClr val="F8F8F2"/>
                </a:solidFill>
              </a:rPr>
              <a:t>12.09.2026</a:t>
            </a:r>
          </a:p>
        </p:txBody>
      </p:sp>
      <p:sp>
        <p:nvSpPr>
          <p:cNvPr id="9" name="Rounded Rectangle 8"/>
          <p:cNvSpPr/>
          <p:nvPr/>
        </p:nvSpPr>
        <p:spPr>
          <a:xfrm>
            <a:off x="4526280" y="2331720"/>
            <a:ext cx="3154680" cy="2377440"/>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27448" y="2496312"/>
            <a:ext cx="2752344" cy="365760"/>
          </a:xfrm>
          <a:prstGeom prst="rect">
            <a:avLst/>
          </a:prstGeom>
          <a:noFill/>
        </p:spPr>
        <p:txBody>
          <a:bodyPr wrap="square">
            <a:spAutoFit/>
          </a:bodyPr>
          <a:lstStyle/>
          <a:p>
            <a:pPr algn="l"/>
            <a:r>
              <a:rPr sz="1700" b="1" i="0" dirty="0">
                <a:solidFill>
                  <a:srgbClr val="CFB15C"/>
                </a:solidFill>
              </a:rPr>
              <a:t>EOI </a:t>
            </a:r>
            <a:r>
              <a:rPr lang="en-GB" sz="1700" b="1" i="0" dirty="0" smtClean="0">
                <a:solidFill>
                  <a:srgbClr val="CFB15C"/>
                </a:solidFill>
              </a:rPr>
              <a:t>LAST DATE</a:t>
            </a:r>
            <a:endParaRPr sz="1700" b="1" i="0" dirty="0">
              <a:solidFill>
                <a:srgbClr val="CFB15C"/>
              </a:solidFill>
            </a:endParaRPr>
          </a:p>
        </p:txBody>
      </p:sp>
      <p:sp>
        <p:nvSpPr>
          <p:cNvPr id="11" name="TextBox 10"/>
          <p:cNvSpPr txBox="1"/>
          <p:nvPr/>
        </p:nvSpPr>
        <p:spPr>
          <a:xfrm>
            <a:off x="4704588" y="3175356"/>
            <a:ext cx="2752344" cy="307777"/>
          </a:xfrm>
          <a:prstGeom prst="rect">
            <a:avLst/>
          </a:prstGeom>
          <a:noFill/>
        </p:spPr>
        <p:txBody>
          <a:bodyPr wrap="square">
            <a:spAutoFit/>
          </a:bodyPr>
          <a:lstStyle/>
          <a:p>
            <a:pPr algn="ctr"/>
            <a:r>
              <a:rPr sz="1400" b="0" i="0" dirty="0">
                <a:solidFill>
                  <a:srgbClr val="F8F8F2"/>
                </a:solidFill>
              </a:rPr>
              <a:t>03.10.2026</a:t>
            </a:r>
          </a:p>
        </p:txBody>
      </p:sp>
      <p:sp>
        <p:nvSpPr>
          <p:cNvPr id="12" name="Rounded Rectangle 11"/>
          <p:cNvSpPr/>
          <p:nvPr/>
        </p:nvSpPr>
        <p:spPr>
          <a:xfrm>
            <a:off x="8138160" y="2331720"/>
            <a:ext cx="3154680" cy="2377440"/>
          </a:xfrm>
          <a:prstGeom prst="roundRect">
            <a:avLst/>
          </a:prstGeom>
          <a:solidFill>
            <a:schemeClr val="bg1">
              <a:lumMod val="75000"/>
              <a:lumOff val="25000"/>
            </a:schemeClr>
          </a:solidFill>
          <a:ln>
            <a:solidFill>
              <a:srgbClr val="CFB1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39328" y="2496323"/>
            <a:ext cx="2752344" cy="615553"/>
          </a:xfrm>
          <a:prstGeom prst="rect">
            <a:avLst/>
          </a:prstGeom>
          <a:noFill/>
        </p:spPr>
        <p:txBody>
          <a:bodyPr wrap="square">
            <a:spAutoFit/>
          </a:bodyPr>
          <a:lstStyle/>
          <a:p>
            <a:pPr algn="l"/>
            <a:r>
              <a:rPr sz="1700" b="1" i="0" dirty="0">
                <a:solidFill>
                  <a:srgbClr val="CFB15C"/>
                </a:solidFill>
              </a:rPr>
              <a:t>RESOLUTION PLAN </a:t>
            </a:r>
            <a:r>
              <a:rPr lang="en-GB" sz="1700" b="1" i="0" dirty="0" smtClean="0">
                <a:solidFill>
                  <a:srgbClr val="CFB15C"/>
                </a:solidFill>
              </a:rPr>
              <a:t>LAST DATE</a:t>
            </a:r>
            <a:endParaRPr sz="1700" b="1" i="0" dirty="0">
              <a:solidFill>
                <a:srgbClr val="CFB15C"/>
              </a:solidFill>
            </a:endParaRPr>
          </a:p>
        </p:txBody>
      </p:sp>
      <p:sp>
        <p:nvSpPr>
          <p:cNvPr id="14" name="TextBox 13"/>
          <p:cNvSpPr txBox="1"/>
          <p:nvPr/>
        </p:nvSpPr>
        <p:spPr>
          <a:xfrm>
            <a:off x="8339328" y="3143986"/>
            <a:ext cx="2752344" cy="307777"/>
          </a:xfrm>
          <a:prstGeom prst="rect">
            <a:avLst/>
          </a:prstGeom>
          <a:noFill/>
        </p:spPr>
        <p:txBody>
          <a:bodyPr wrap="square">
            <a:spAutoFit/>
          </a:bodyPr>
          <a:lstStyle/>
          <a:p>
            <a:pPr algn="ctr"/>
            <a:r>
              <a:rPr sz="1400" b="0" i="0" dirty="0">
                <a:solidFill>
                  <a:srgbClr val="F8F8F2"/>
                </a:solidFill>
              </a:rPr>
              <a:t>02.12.2026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77054"/>
          </a:xfrm>
          <a:prstGeom prst="rect">
            <a:avLst/>
          </a:prstGeom>
          <a:solidFill>
            <a:schemeClr val="bg1">
              <a:lumMod val="75000"/>
              <a:lumOff val="25000"/>
            </a:schemeClr>
          </a:solidFill>
          <a:ln>
            <a:solidFill>
              <a:schemeClr val="bg1">
                <a:lumMod val="75000"/>
                <a:lumOff val="25000"/>
              </a:schemeClr>
            </a:solidFill>
          </a:ln>
        </p:spPr>
        <p:txBody>
          <a:bodyPr wrap="square">
            <a:spAutoFit/>
          </a:bodyPr>
          <a:lstStyle/>
          <a:p>
            <a:pPr algn="l"/>
            <a:r>
              <a:rPr sz="2500" b="1" i="0" dirty="0">
                <a:solidFill>
                  <a:schemeClr val="accent1"/>
                </a:solidFill>
              </a:rPr>
              <a:t>For Further Information</a:t>
            </a:r>
          </a:p>
        </p:txBody>
      </p:sp>
      <p:sp>
        <p:nvSpPr>
          <p:cNvPr id="4" name="TextBox 3"/>
          <p:cNvSpPr txBox="1"/>
          <p:nvPr/>
        </p:nvSpPr>
        <p:spPr>
          <a:xfrm>
            <a:off x="629920" y="773668"/>
            <a:ext cx="10698480" cy="369332"/>
          </a:xfrm>
          <a:prstGeom prst="rect">
            <a:avLst/>
          </a:prstGeom>
          <a:noFill/>
        </p:spPr>
        <p:txBody>
          <a:bodyPr wrap="square">
            <a:spAutoFit/>
          </a:bodyPr>
          <a:lstStyle/>
          <a:p>
            <a:pPr algn="ctr"/>
            <a:r>
              <a:rPr sz="1800" b="1" i="0" dirty="0">
                <a:solidFill>
                  <a:srgbClr val="CFB15C"/>
                </a:solidFill>
              </a:rPr>
              <a:t>RESOLUTION PROFESSIONAL</a:t>
            </a:r>
          </a:p>
        </p:txBody>
      </p:sp>
      <p:sp>
        <p:nvSpPr>
          <p:cNvPr id="5" name="TextBox 4"/>
          <p:cNvSpPr txBox="1"/>
          <p:nvPr/>
        </p:nvSpPr>
        <p:spPr>
          <a:xfrm>
            <a:off x="655320" y="1143000"/>
            <a:ext cx="10698480" cy="538609"/>
          </a:xfrm>
          <a:prstGeom prst="rect">
            <a:avLst/>
          </a:prstGeom>
          <a:noFill/>
        </p:spPr>
        <p:txBody>
          <a:bodyPr wrap="square">
            <a:spAutoFit/>
          </a:bodyPr>
          <a:lstStyle/>
          <a:p>
            <a:pPr algn="ctr"/>
            <a:r>
              <a:rPr sz="2900" b="1" i="0" dirty="0">
                <a:solidFill>
                  <a:srgbClr val="F8F8F2"/>
                </a:solidFill>
              </a:rPr>
              <a:t>Mr. </a:t>
            </a:r>
            <a:r>
              <a:rPr sz="2900" b="1" i="0" dirty="0" err="1">
                <a:solidFill>
                  <a:srgbClr val="F8F8F2"/>
                </a:solidFill>
              </a:rPr>
              <a:t>Bhoopesh</a:t>
            </a:r>
            <a:r>
              <a:rPr sz="2900" b="1" i="0" dirty="0">
                <a:solidFill>
                  <a:srgbClr val="F8F8F2"/>
                </a:solidFill>
              </a:rPr>
              <a:t> Gupta</a:t>
            </a:r>
          </a:p>
        </p:txBody>
      </p:sp>
      <p:sp>
        <p:nvSpPr>
          <p:cNvPr id="6" name="TextBox 5"/>
          <p:cNvSpPr txBox="1"/>
          <p:nvPr/>
        </p:nvSpPr>
        <p:spPr>
          <a:xfrm>
            <a:off x="731520" y="1633483"/>
            <a:ext cx="10698480" cy="323165"/>
          </a:xfrm>
          <a:prstGeom prst="rect">
            <a:avLst/>
          </a:prstGeom>
          <a:noFill/>
        </p:spPr>
        <p:txBody>
          <a:bodyPr wrap="square">
            <a:spAutoFit/>
          </a:bodyPr>
          <a:lstStyle/>
          <a:p>
            <a:pPr algn="ctr"/>
            <a:r>
              <a:rPr sz="1500" b="0" i="0" dirty="0" err="1" smtClean="0">
                <a:solidFill>
                  <a:srgbClr val="F8F8F2"/>
                </a:solidFill>
              </a:rPr>
              <a:t>Regn</a:t>
            </a:r>
            <a:r>
              <a:rPr sz="1500" b="0" i="0" dirty="0">
                <a:solidFill>
                  <a:srgbClr val="F8F8F2"/>
                </a:solidFill>
              </a:rPr>
              <a:t>. No. IBBI/IPA-001/IP-P01468/2018-2019/12271</a:t>
            </a:r>
          </a:p>
        </p:txBody>
      </p:sp>
      <p:sp>
        <p:nvSpPr>
          <p:cNvPr id="7" name="TextBox 6"/>
          <p:cNvSpPr txBox="1"/>
          <p:nvPr/>
        </p:nvSpPr>
        <p:spPr>
          <a:xfrm>
            <a:off x="655320" y="2559922"/>
            <a:ext cx="10698480" cy="877163"/>
          </a:xfrm>
          <a:prstGeom prst="rect">
            <a:avLst/>
          </a:prstGeom>
          <a:noFill/>
        </p:spPr>
        <p:txBody>
          <a:bodyPr wrap="square">
            <a:spAutoFit/>
          </a:bodyPr>
          <a:lstStyle/>
          <a:p>
            <a:pPr algn="ctr"/>
            <a:r>
              <a:rPr lang="en-GB" sz="1700" b="1" i="0" dirty="0" smtClean="0">
                <a:solidFill>
                  <a:srgbClr val="F8F8F2"/>
                </a:solidFill>
              </a:rPr>
              <a:t>Contact: 9643161757 (CS SURAJ)</a:t>
            </a:r>
            <a:r>
              <a:rPr sz="1700" b="1" i="0" dirty="0">
                <a:solidFill>
                  <a:srgbClr val="F8F8F2"/>
                </a:solidFill>
              </a:rPr>
              <a:t>
</a:t>
            </a:r>
            <a:r>
              <a:rPr sz="1700" b="1" i="0" dirty="0" err="1" smtClean="0">
                <a:solidFill>
                  <a:srgbClr val="F8F8F2"/>
                </a:solidFill>
              </a:rPr>
              <a:t>sv</a:t>
            </a:r>
            <a:r>
              <a:rPr lang="en-GB" sz="1700" b="1" i="0" dirty="0" smtClean="0">
                <a:solidFill>
                  <a:srgbClr val="F8F8F2"/>
                </a:solidFill>
              </a:rPr>
              <a:t>p</a:t>
            </a:r>
            <a:r>
              <a:rPr sz="1700" b="1" i="0" dirty="0" err="1" smtClean="0">
                <a:solidFill>
                  <a:srgbClr val="F8F8F2"/>
                </a:solidFill>
              </a:rPr>
              <a:t>ind</a:t>
            </a:r>
            <a:r>
              <a:rPr lang="en-GB" sz="1700" b="1" i="0" dirty="0" smtClean="0">
                <a:solidFill>
                  <a:srgbClr val="F8F8F2"/>
                </a:solidFill>
              </a:rPr>
              <a:t>.</a:t>
            </a:r>
            <a:r>
              <a:rPr lang="en-GB" sz="1700" b="1" i="0" dirty="0" err="1" smtClean="0">
                <a:solidFill>
                  <a:srgbClr val="F8F8F2"/>
                </a:solidFill>
              </a:rPr>
              <a:t>cirp</a:t>
            </a:r>
            <a:r>
              <a:rPr sz="1700" b="1" i="0" dirty="0" smtClean="0">
                <a:solidFill>
                  <a:srgbClr val="F8F8F2"/>
                </a:solidFill>
              </a:rPr>
              <a:t>@gmail.com</a:t>
            </a:r>
            <a:r>
              <a:rPr sz="1700" b="1" i="0" dirty="0">
                <a:solidFill>
                  <a:srgbClr val="F8F8F2"/>
                </a:solidFill>
              </a:rPr>
              <a:t>
</a:t>
            </a:r>
            <a:r>
              <a:rPr sz="1700" b="1" i="0" dirty="0" smtClean="0">
                <a:solidFill>
                  <a:srgbClr val="F8F8F2"/>
                </a:solidFill>
              </a:rPr>
              <a:t>www.cirpsvp.in</a:t>
            </a:r>
            <a:endParaRPr sz="1700" b="1" i="0" dirty="0">
              <a:solidFill>
                <a:srgbClr val="F8F8F2"/>
              </a:solidFill>
            </a:endParaRPr>
          </a:p>
        </p:txBody>
      </p:sp>
      <p:sp>
        <p:nvSpPr>
          <p:cNvPr id="9" name="TextBox 8"/>
          <p:cNvSpPr txBox="1"/>
          <p:nvPr/>
        </p:nvSpPr>
        <p:spPr>
          <a:xfrm>
            <a:off x="746760" y="5941071"/>
            <a:ext cx="10698480" cy="646331"/>
          </a:xfrm>
          <a:prstGeom prst="rect">
            <a:avLst/>
          </a:prstGeom>
          <a:noFill/>
        </p:spPr>
        <p:txBody>
          <a:bodyPr wrap="square">
            <a:spAutoFit/>
          </a:bodyPr>
          <a:lstStyle/>
          <a:p>
            <a:pPr algn="ctr"/>
            <a:r>
              <a:rPr lang="en-GB" sz="1200" b="0" i="0" dirty="0" smtClean="0">
                <a:solidFill>
                  <a:srgbClr val="EBEEE2"/>
                </a:solidFill>
              </a:rPr>
              <a:t>C/o. </a:t>
            </a:r>
            <a:r>
              <a:rPr sz="1200" b="0" i="0" dirty="0" smtClean="0">
                <a:solidFill>
                  <a:srgbClr val="EBEEE2"/>
                </a:solidFill>
              </a:rPr>
              <a:t>AVM </a:t>
            </a:r>
            <a:r>
              <a:rPr sz="1200" b="0" i="0" dirty="0">
                <a:solidFill>
                  <a:srgbClr val="EBEEE2"/>
                </a:solidFill>
              </a:rPr>
              <a:t>Resolution Professionals LLP
3rd Floor, 8/28, WEA, Abdul Aziz Road, Karol </a:t>
            </a:r>
            <a:r>
              <a:rPr sz="1200" b="0" i="0" dirty="0" err="1">
                <a:solidFill>
                  <a:srgbClr val="EBEEE2"/>
                </a:solidFill>
              </a:rPr>
              <a:t>Bagh</a:t>
            </a:r>
            <a:r>
              <a:rPr sz="1200" b="0" i="0" dirty="0">
                <a:solidFill>
                  <a:srgbClr val="EBEEE2"/>
                </a:solidFill>
              </a:rPr>
              <a:t>, New Delhi – 110005
Phone: 011-41486026/27</a:t>
            </a:r>
          </a:p>
        </p:txBody>
      </p:sp>
      <p:sp>
        <p:nvSpPr>
          <p:cNvPr id="10" name="TextBox 9"/>
          <p:cNvSpPr txBox="1"/>
          <p:nvPr/>
        </p:nvSpPr>
        <p:spPr>
          <a:xfrm>
            <a:off x="157480" y="4363429"/>
            <a:ext cx="11894820" cy="1169551"/>
          </a:xfrm>
          <a:prstGeom prst="rect">
            <a:avLst/>
          </a:prstGeom>
          <a:noFill/>
        </p:spPr>
        <p:txBody>
          <a:bodyPr wrap="square">
            <a:spAutoFit/>
          </a:bodyPr>
          <a:lstStyle/>
          <a:p>
            <a:pPr algn="just"/>
            <a:r>
              <a:rPr lang="en-GB" sz="1400" b="0" i="0" dirty="0" smtClean="0">
                <a:solidFill>
                  <a:srgbClr val="FF0000"/>
                </a:solidFill>
              </a:rPr>
              <a:t>DISCLAIMER</a:t>
            </a:r>
            <a:r>
              <a:rPr lang="en-GB" sz="1400" b="0" i="0" dirty="0" smtClean="0">
                <a:solidFill>
                  <a:schemeClr val="accent1">
                    <a:lumMod val="60000"/>
                    <a:lumOff val="40000"/>
                  </a:schemeClr>
                </a:solidFill>
              </a:rPr>
              <a:t>: </a:t>
            </a:r>
            <a:r>
              <a:rPr sz="1400" b="0" i="0" dirty="0" smtClean="0">
                <a:solidFill>
                  <a:schemeClr val="accent1">
                    <a:lumMod val="60000"/>
                    <a:lumOff val="40000"/>
                  </a:schemeClr>
                </a:solidFill>
              </a:rPr>
              <a:t>The </a:t>
            </a:r>
            <a:r>
              <a:rPr sz="1400" b="0" i="0" dirty="0">
                <a:solidFill>
                  <a:schemeClr val="accent1">
                    <a:lumMod val="60000"/>
                    <a:lumOff val="40000"/>
                  </a:schemeClr>
                </a:solidFill>
              </a:rPr>
              <a:t>information contained/disclosed in this Flyer is as provided by the Corporate </a:t>
            </a:r>
            <a:r>
              <a:rPr sz="1400" b="0" i="0" dirty="0" smtClean="0">
                <a:solidFill>
                  <a:schemeClr val="accent1">
                    <a:lumMod val="60000"/>
                    <a:lumOff val="40000"/>
                  </a:schemeClr>
                </a:solidFill>
              </a:rPr>
              <a:t>Debtor</a:t>
            </a:r>
            <a:r>
              <a:rPr lang="en-GB" sz="1400" b="0" i="0" dirty="0" smtClean="0">
                <a:solidFill>
                  <a:schemeClr val="accent1">
                    <a:lumMod val="60000"/>
                    <a:lumOff val="40000"/>
                  </a:schemeClr>
                </a:solidFill>
              </a:rPr>
              <a:t>, information available in the public domain</a:t>
            </a:r>
            <a:r>
              <a:rPr sz="1400" b="0" i="0" dirty="0" smtClean="0">
                <a:solidFill>
                  <a:schemeClr val="accent1">
                    <a:lumMod val="60000"/>
                    <a:lumOff val="40000"/>
                  </a:schemeClr>
                </a:solidFill>
              </a:rPr>
              <a:t>. </a:t>
            </a:r>
            <a:r>
              <a:rPr sz="1400" b="0" i="0" dirty="0">
                <a:solidFill>
                  <a:schemeClr val="accent1">
                    <a:lumMod val="60000"/>
                    <a:lumOff val="40000"/>
                  </a:schemeClr>
                </a:solidFill>
              </a:rPr>
              <a:t>No representation or warranty, express or implied, is given by the Corporate Debtor, any of its Officers, Employees or Agents, or the Resolution Professional or his </a:t>
            </a:r>
            <a:r>
              <a:rPr sz="1400" b="0" i="0" dirty="0" smtClean="0">
                <a:solidFill>
                  <a:schemeClr val="accent1">
                    <a:lumMod val="60000"/>
                    <a:lumOff val="40000"/>
                  </a:schemeClr>
                </a:solidFill>
              </a:rPr>
              <a:t>team</a:t>
            </a:r>
            <a:r>
              <a:rPr lang="en-GB" sz="1400" b="0" i="0" dirty="0" smtClean="0">
                <a:solidFill>
                  <a:schemeClr val="accent1">
                    <a:lumMod val="60000"/>
                    <a:lumOff val="40000"/>
                  </a:schemeClr>
                </a:solidFill>
              </a:rPr>
              <a:t> or </a:t>
            </a:r>
            <a:r>
              <a:rPr lang="en-GB" sz="1400" b="0" i="0" dirty="0" err="1" smtClean="0">
                <a:solidFill>
                  <a:schemeClr val="accent1">
                    <a:lumMod val="60000"/>
                    <a:lumOff val="40000"/>
                  </a:schemeClr>
                </a:solidFill>
              </a:rPr>
              <a:t>CoC</a:t>
            </a:r>
            <a:r>
              <a:rPr sz="1400" b="0" i="0" dirty="0" smtClean="0">
                <a:solidFill>
                  <a:schemeClr val="accent1">
                    <a:lumMod val="60000"/>
                    <a:lumOff val="40000"/>
                  </a:schemeClr>
                </a:solidFill>
              </a:rPr>
              <a:t> </a:t>
            </a:r>
            <a:r>
              <a:rPr sz="1400" b="0" i="0" dirty="0">
                <a:solidFill>
                  <a:schemeClr val="accent1">
                    <a:lumMod val="60000"/>
                    <a:lumOff val="40000"/>
                  </a:schemeClr>
                </a:solidFill>
              </a:rPr>
              <a:t>as to the accuracy, authenticity or completeness of the contents of this Flyer or any other document or information supplied, or which may be supplied at any time, or any opinions or projections expressed herein or therein. No such party is under any obligation to update the Flyer or correct any inaccuracies or omissions which may exist or become apparent.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651</TotalTime>
  <Words>703</Words>
  <Application>Microsoft Office PowerPoint</Application>
  <PresentationFormat>Custom</PresentationFormat>
  <Paragraphs>78</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AVM</cp:lastModifiedBy>
  <cp:revision>33</cp:revision>
  <dcterms:created xsi:type="dcterms:W3CDTF">2013-01-27T09:14:16Z</dcterms:created>
  <dcterms:modified xsi:type="dcterms:W3CDTF">2026-09-18T11:50:43Z</dcterms:modified>
  <cp:category/>
</cp:coreProperties>
</file>